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13" r:id="rId2"/>
    <p:sldId id="322" r:id="rId3"/>
    <p:sldId id="258" r:id="rId4"/>
    <p:sldId id="259" r:id="rId5"/>
    <p:sldId id="260" r:id="rId6"/>
    <p:sldId id="261" r:id="rId7"/>
    <p:sldId id="315" r:id="rId8"/>
    <p:sldId id="316" r:id="rId9"/>
    <p:sldId id="262" r:id="rId10"/>
    <p:sldId id="263" r:id="rId11"/>
    <p:sldId id="317" r:id="rId12"/>
    <p:sldId id="264" r:id="rId13"/>
    <p:sldId id="320" r:id="rId14"/>
    <p:sldId id="323" r:id="rId15"/>
    <p:sldId id="265" r:id="rId16"/>
    <p:sldId id="266" r:id="rId17"/>
    <p:sldId id="267" r:id="rId18"/>
    <p:sldId id="309" r:id="rId19"/>
    <p:sldId id="318" r:id="rId20"/>
    <p:sldId id="308" r:id="rId21"/>
    <p:sldId id="319" r:id="rId22"/>
    <p:sldId id="310" r:id="rId23"/>
    <p:sldId id="314"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5F3F7"/>
    <a:srgbClr val="EAE0EC"/>
    <a:srgbClr val="DED7E5"/>
    <a:srgbClr val="F5F3F7"/>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8"/>
  </p:normalViewPr>
  <p:slideViewPr>
    <p:cSldViewPr>
      <p:cViewPr>
        <p:scale>
          <a:sx n="60" d="100"/>
          <a:sy n="60" d="100"/>
        </p:scale>
        <p:origin x="-1384"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50DDC-0707-4FDE-8210-BA01A940AA7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it-IT"/>
        </a:p>
      </dgm:t>
    </dgm:pt>
    <dgm:pt modelId="{B490E42D-A233-418F-B02F-8D0C6416D63A}">
      <dgm:prSet phldrT="[Testo]" custT="1"/>
      <dgm:spPr>
        <a:solidFill>
          <a:srgbClr val="FFFF00"/>
        </a:solidFill>
      </dgm:spPr>
      <dgm:t>
        <a:bodyPr/>
        <a:lstStyle/>
        <a:p>
          <a:r>
            <a:rPr lang="it-IT" sz="1600" b="1" dirty="0">
              <a:solidFill>
                <a:schemeClr val="tx1"/>
              </a:solidFill>
            </a:rPr>
            <a:t>2009-2010</a:t>
          </a:r>
        </a:p>
      </dgm:t>
    </dgm:pt>
    <dgm:pt modelId="{FB0DB85A-4044-4C3C-AB43-3689BB6B995F}" type="parTrans" cxnId="{FA75F61B-950D-4E20-B15C-681B29828E9F}">
      <dgm:prSet/>
      <dgm:spPr/>
      <dgm:t>
        <a:bodyPr/>
        <a:lstStyle/>
        <a:p>
          <a:endParaRPr lang="it-IT"/>
        </a:p>
      </dgm:t>
    </dgm:pt>
    <dgm:pt modelId="{B75CF12E-D50B-42E4-8C46-D41F66377E29}" type="sibTrans" cxnId="{FA75F61B-950D-4E20-B15C-681B29828E9F}">
      <dgm:prSet/>
      <dgm:spPr/>
      <dgm:t>
        <a:bodyPr/>
        <a:lstStyle/>
        <a:p>
          <a:endParaRPr lang="it-IT"/>
        </a:p>
      </dgm:t>
    </dgm:pt>
    <dgm:pt modelId="{EA3B320B-4A2A-4962-93F2-A7E0C7974F4B}">
      <dgm:prSet phldrT="[Testo]" custT="1"/>
      <dgm:spPr/>
      <dgm:t>
        <a:bodyPr/>
        <a:lstStyle/>
        <a:p>
          <a:endParaRPr lang="it-IT" sz="2000" dirty="0">
            <a:solidFill>
              <a:schemeClr val="tx1"/>
            </a:solidFill>
            <a:latin typeface="+mn-lt"/>
          </a:endParaRPr>
        </a:p>
      </dgm:t>
    </dgm:pt>
    <dgm:pt modelId="{D76212E4-3241-47A0-B0CC-A2FAD065EAD4}" type="parTrans" cxnId="{D8C5FD60-A3F2-4BF6-BF3A-291964ECA715}">
      <dgm:prSet/>
      <dgm:spPr/>
      <dgm:t>
        <a:bodyPr/>
        <a:lstStyle/>
        <a:p>
          <a:endParaRPr lang="it-IT"/>
        </a:p>
      </dgm:t>
    </dgm:pt>
    <dgm:pt modelId="{B89D9599-824A-4158-A144-61E19B9A63BB}" type="sibTrans" cxnId="{D8C5FD60-A3F2-4BF6-BF3A-291964ECA715}">
      <dgm:prSet/>
      <dgm:spPr/>
      <dgm:t>
        <a:bodyPr/>
        <a:lstStyle/>
        <a:p>
          <a:endParaRPr lang="it-IT"/>
        </a:p>
      </dgm:t>
    </dgm:pt>
    <dgm:pt modelId="{5DDC9C5E-677C-4817-BB57-5F00FE221490}">
      <dgm:prSet phldrT="[Testo]" custT="1"/>
      <dgm:spPr>
        <a:solidFill>
          <a:srgbClr val="CCFF99"/>
        </a:solidFill>
      </dgm:spPr>
      <dgm:t>
        <a:bodyPr/>
        <a:lstStyle/>
        <a:p>
          <a:r>
            <a:rPr lang="it-IT" sz="1800" b="1" dirty="0">
              <a:solidFill>
                <a:schemeClr val="tx1"/>
              </a:solidFill>
            </a:rPr>
            <a:t>2011 -2014</a:t>
          </a:r>
        </a:p>
      </dgm:t>
    </dgm:pt>
    <dgm:pt modelId="{3D9290AC-E7AB-410A-ADFE-D65BCAAE1098}" type="parTrans" cxnId="{44BFDA6C-9279-4680-9F10-FB880BD86772}">
      <dgm:prSet/>
      <dgm:spPr/>
      <dgm:t>
        <a:bodyPr/>
        <a:lstStyle/>
        <a:p>
          <a:endParaRPr lang="it-IT"/>
        </a:p>
      </dgm:t>
    </dgm:pt>
    <dgm:pt modelId="{581A8617-385C-427F-B7E4-2ED8576F4616}" type="sibTrans" cxnId="{44BFDA6C-9279-4680-9F10-FB880BD86772}">
      <dgm:prSet/>
      <dgm:spPr/>
      <dgm:t>
        <a:bodyPr/>
        <a:lstStyle/>
        <a:p>
          <a:endParaRPr lang="it-IT"/>
        </a:p>
      </dgm:t>
    </dgm:pt>
    <dgm:pt modelId="{072CEA9A-A702-4328-AC84-0F1FCC88F043}">
      <dgm:prSet phldrT="[Testo]" custT="1"/>
      <dgm:spPr/>
      <dgm:t>
        <a:bodyPr/>
        <a:lstStyle/>
        <a:p>
          <a:r>
            <a:rPr lang="en-US" sz="2000" b="1" dirty="0" smtClean="0">
              <a:solidFill>
                <a:schemeClr val="tx1"/>
              </a:solidFill>
              <a:latin typeface="+mn-lt"/>
            </a:rPr>
            <a:t>Participation in European Partnership Action Against Cancer (EPAAC) Scientific evidence and European mapping of I.O. services </a:t>
          </a:r>
          <a:endParaRPr lang="it-IT" sz="2000" b="1" dirty="0">
            <a:solidFill>
              <a:schemeClr val="tx1"/>
            </a:solidFill>
            <a:latin typeface="+mn-lt"/>
          </a:endParaRPr>
        </a:p>
      </dgm:t>
    </dgm:pt>
    <dgm:pt modelId="{9B2B206C-B559-4A39-8F5D-BEA5444D2970}" type="parTrans" cxnId="{10D028BB-373B-4674-B85B-A3EE6767AD68}">
      <dgm:prSet/>
      <dgm:spPr/>
      <dgm:t>
        <a:bodyPr/>
        <a:lstStyle/>
        <a:p>
          <a:endParaRPr lang="it-IT"/>
        </a:p>
      </dgm:t>
    </dgm:pt>
    <dgm:pt modelId="{D6D78D02-6177-42FF-9CEE-E635D66E1032}" type="sibTrans" cxnId="{10D028BB-373B-4674-B85B-A3EE6767AD68}">
      <dgm:prSet/>
      <dgm:spPr/>
      <dgm:t>
        <a:bodyPr/>
        <a:lstStyle/>
        <a:p>
          <a:endParaRPr lang="it-IT"/>
        </a:p>
      </dgm:t>
    </dgm:pt>
    <dgm:pt modelId="{EEDE57A6-CB28-48F7-A6E0-5EB3E4B502A1}">
      <dgm:prSet phldrT="[Testo]" custT="1"/>
      <dgm:spPr>
        <a:solidFill>
          <a:srgbClr val="FF99CC"/>
        </a:solidFill>
      </dgm:spPr>
      <dgm:t>
        <a:bodyPr/>
        <a:lstStyle/>
        <a:p>
          <a:r>
            <a:rPr lang="it-IT" sz="1800" b="1" dirty="0">
              <a:solidFill>
                <a:schemeClr val="tx1"/>
              </a:solidFill>
            </a:rPr>
            <a:t>2016 -2018</a:t>
          </a:r>
          <a:endParaRPr lang="it-IT" sz="1800" dirty="0"/>
        </a:p>
      </dgm:t>
    </dgm:pt>
    <dgm:pt modelId="{CF40F1C1-DA5A-4D41-9B81-5B96ED641CA4}" type="parTrans" cxnId="{4E3514C5-CA20-460F-8153-96846DA8DA0E}">
      <dgm:prSet/>
      <dgm:spPr/>
      <dgm:t>
        <a:bodyPr/>
        <a:lstStyle/>
        <a:p>
          <a:endParaRPr lang="it-IT"/>
        </a:p>
      </dgm:t>
    </dgm:pt>
    <dgm:pt modelId="{2E980966-7C9F-4827-9025-43DA71E3461B}" type="sibTrans" cxnId="{4E3514C5-CA20-460F-8153-96846DA8DA0E}">
      <dgm:prSet/>
      <dgm:spPr/>
      <dgm:t>
        <a:bodyPr/>
        <a:lstStyle/>
        <a:p>
          <a:endParaRPr lang="it-IT"/>
        </a:p>
      </dgm:t>
    </dgm:pt>
    <dgm:pt modelId="{896488C1-3151-4A5B-8E8C-048FB2F54E7B}">
      <dgm:prSet phldrT="[Testo]" custT="1"/>
      <dgm:spPr/>
      <dgm:t>
        <a:bodyPr/>
        <a:lstStyle/>
        <a:p>
          <a:r>
            <a:rPr lang="en-US" sz="2000" b="1" smtClean="0">
              <a:solidFill>
                <a:schemeClr val="tx1"/>
              </a:solidFill>
            </a:rPr>
            <a:t>International Congresses "Integrated Oncology" Florence, November 2016 and March 2018</a:t>
          </a:r>
          <a:endParaRPr lang="it-IT" sz="2000" b="1" dirty="0">
            <a:solidFill>
              <a:schemeClr val="tx1"/>
            </a:solidFill>
          </a:endParaRPr>
        </a:p>
      </dgm:t>
    </dgm:pt>
    <dgm:pt modelId="{55AB580D-B4C4-4224-95B5-1789F6DB152C}" type="parTrans" cxnId="{57F91CA7-9FB3-4110-8D9A-AF73C7A3C096}">
      <dgm:prSet/>
      <dgm:spPr/>
      <dgm:t>
        <a:bodyPr/>
        <a:lstStyle/>
        <a:p>
          <a:endParaRPr lang="it-IT"/>
        </a:p>
      </dgm:t>
    </dgm:pt>
    <dgm:pt modelId="{373D4599-5558-4508-84B1-966303C47133}" type="sibTrans" cxnId="{57F91CA7-9FB3-4110-8D9A-AF73C7A3C096}">
      <dgm:prSet/>
      <dgm:spPr/>
      <dgm:t>
        <a:bodyPr/>
        <a:lstStyle/>
        <a:p>
          <a:endParaRPr lang="it-IT"/>
        </a:p>
      </dgm:t>
    </dgm:pt>
    <dgm:pt modelId="{D2D4555A-3920-44D3-9FD4-CA327CE110F3}">
      <dgm:prSet custT="1"/>
      <dgm:spPr>
        <a:solidFill>
          <a:srgbClr val="FFC000"/>
        </a:solidFill>
      </dgm:spPr>
      <dgm:t>
        <a:bodyPr/>
        <a:lstStyle/>
        <a:p>
          <a:r>
            <a:rPr lang="it-IT" sz="2000" b="1" dirty="0">
              <a:solidFill>
                <a:schemeClr val="tx1"/>
              </a:solidFill>
            </a:rPr>
            <a:t>2015</a:t>
          </a:r>
        </a:p>
      </dgm:t>
    </dgm:pt>
    <dgm:pt modelId="{0295A66F-4728-4EBC-9F80-20F931C26F73}" type="parTrans" cxnId="{A0B5CCB3-897F-4EF9-8275-3A103AA285FF}">
      <dgm:prSet/>
      <dgm:spPr/>
      <dgm:t>
        <a:bodyPr/>
        <a:lstStyle/>
        <a:p>
          <a:endParaRPr lang="it-IT"/>
        </a:p>
      </dgm:t>
    </dgm:pt>
    <dgm:pt modelId="{4A99A801-36BD-4164-8702-06C4F81979C2}" type="sibTrans" cxnId="{A0B5CCB3-897F-4EF9-8275-3A103AA285FF}">
      <dgm:prSet/>
      <dgm:spPr/>
      <dgm:t>
        <a:bodyPr/>
        <a:lstStyle/>
        <a:p>
          <a:endParaRPr lang="it-IT"/>
        </a:p>
      </dgm:t>
    </dgm:pt>
    <dgm:pt modelId="{D9F16DC6-7CBC-402C-BD99-DD7F5ACE9B0F}">
      <dgm:prSet custT="1"/>
      <dgm:spPr>
        <a:solidFill>
          <a:schemeClr val="accent5">
            <a:lumMod val="60000"/>
            <a:lumOff val="40000"/>
          </a:schemeClr>
        </a:solidFill>
      </dgm:spPr>
      <dgm:t>
        <a:bodyPr/>
        <a:lstStyle/>
        <a:p>
          <a:r>
            <a:rPr lang="it-IT" sz="1800" b="1" dirty="0">
              <a:solidFill>
                <a:schemeClr val="tx1"/>
              </a:solidFill>
            </a:rPr>
            <a:t>2018</a:t>
          </a:r>
        </a:p>
      </dgm:t>
    </dgm:pt>
    <dgm:pt modelId="{02588136-8376-48B7-8D4F-B580B5971CC9}" type="parTrans" cxnId="{36F7E3F7-1177-44A9-AF52-F37EC62671D9}">
      <dgm:prSet/>
      <dgm:spPr/>
      <dgm:t>
        <a:bodyPr/>
        <a:lstStyle/>
        <a:p>
          <a:endParaRPr lang="it-IT"/>
        </a:p>
      </dgm:t>
    </dgm:pt>
    <dgm:pt modelId="{B8817F3F-CC33-401D-82BB-E1F746C72646}" type="sibTrans" cxnId="{36F7E3F7-1177-44A9-AF52-F37EC62671D9}">
      <dgm:prSet/>
      <dgm:spPr/>
      <dgm:t>
        <a:bodyPr/>
        <a:lstStyle/>
        <a:p>
          <a:endParaRPr lang="it-IT"/>
        </a:p>
      </dgm:t>
    </dgm:pt>
    <dgm:pt modelId="{5750DEF8-B609-4402-9585-2DCA9158E5F9}">
      <dgm:prSet custT="1"/>
      <dgm:spPr/>
      <dgm:t>
        <a:bodyPr/>
        <a:lstStyle/>
        <a:p>
          <a:pPr marL="171450" indent="0" defTabSz="844550">
            <a:lnSpc>
              <a:spcPct val="90000"/>
            </a:lnSpc>
            <a:spcBef>
              <a:spcPct val="0"/>
            </a:spcBef>
            <a:spcAft>
              <a:spcPct val="15000"/>
            </a:spcAft>
            <a:buNone/>
          </a:pPr>
          <a:endParaRPr lang="it-IT" sz="1700" b="1" dirty="0"/>
        </a:p>
      </dgm:t>
    </dgm:pt>
    <dgm:pt modelId="{41C47041-38C7-4104-80E4-DF3008D776DB}" type="parTrans" cxnId="{90AD8B13-C141-45F2-9DDA-C6326775D652}">
      <dgm:prSet/>
      <dgm:spPr/>
      <dgm:t>
        <a:bodyPr/>
        <a:lstStyle/>
        <a:p>
          <a:endParaRPr lang="it-IT"/>
        </a:p>
      </dgm:t>
    </dgm:pt>
    <dgm:pt modelId="{C74FD7FE-25AC-4EDB-BFE9-AA9D5F9B2E73}" type="sibTrans" cxnId="{90AD8B13-C141-45F2-9DDA-C6326775D652}">
      <dgm:prSet/>
      <dgm:spPr/>
      <dgm:t>
        <a:bodyPr/>
        <a:lstStyle/>
        <a:p>
          <a:endParaRPr lang="it-IT"/>
        </a:p>
      </dgm:t>
    </dgm:pt>
    <dgm:pt modelId="{ED203813-BD28-464C-9503-CF8B80086DA9}">
      <dgm:prSet custT="1"/>
      <dgm:spPr/>
      <dgm:t>
        <a:bodyPr/>
        <a:lstStyle/>
        <a:p>
          <a:r>
            <a:rPr lang="en-US" sz="2000" b="1" dirty="0" smtClean="0">
              <a:solidFill>
                <a:schemeClr val="tx1"/>
              </a:solidFill>
            </a:rPr>
            <a:t>Publication and dissemination of the regional brochure promoted by ITT "Complementary medicines for the oncological patient".
Health Research Announcement 2018 "Line 3.4 - Research on complementary and integrated medicine"</a:t>
          </a:r>
          <a:endParaRPr lang="it-IT" sz="2000" dirty="0">
            <a:latin typeface="+mn-lt"/>
          </a:endParaRPr>
        </a:p>
      </dgm:t>
    </dgm:pt>
    <dgm:pt modelId="{7B426FC8-D169-436D-9928-7088FCCF627B}" type="parTrans" cxnId="{69426217-5B25-4947-9782-83DA14A68DBF}">
      <dgm:prSet/>
      <dgm:spPr/>
      <dgm:t>
        <a:bodyPr/>
        <a:lstStyle/>
        <a:p>
          <a:endParaRPr lang="it-IT"/>
        </a:p>
      </dgm:t>
    </dgm:pt>
    <dgm:pt modelId="{1F9A56FA-9353-46BD-AA40-E6C0B88CC3A5}" type="sibTrans" cxnId="{69426217-5B25-4947-9782-83DA14A68DBF}">
      <dgm:prSet/>
      <dgm:spPr/>
      <dgm:t>
        <a:bodyPr/>
        <a:lstStyle/>
        <a:p>
          <a:endParaRPr lang="it-IT"/>
        </a:p>
      </dgm:t>
    </dgm:pt>
    <dgm:pt modelId="{F62C1558-D3E9-4474-8823-A0FAC17ED256}">
      <dgm:prSet custT="1"/>
      <dgm:spPr/>
      <dgm:t>
        <a:bodyPr/>
        <a:lstStyle/>
        <a:p>
          <a:r>
            <a:rPr lang="en-US" sz="2000" b="1" dirty="0"/>
            <a:t>DGR n. 418/2015 </a:t>
          </a:r>
          <a:r>
            <a:rPr lang="en-US" sz="2000" b="1" dirty="0" smtClean="0"/>
            <a:t>"Integration of complementary medicine in the oncology network of the Tuscan Cancer Institute -</a:t>
          </a:r>
          <a:endParaRPr lang="it-IT" sz="2000" b="1" dirty="0"/>
        </a:p>
      </dgm:t>
    </dgm:pt>
    <dgm:pt modelId="{0096CB5A-C01E-4E5B-AE35-F8F20623F9B9}" type="sibTrans" cxnId="{C9FC69B7-6839-4C9B-B93F-2913237915F5}">
      <dgm:prSet/>
      <dgm:spPr/>
      <dgm:t>
        <a:bodyPr/>
        <a:lstStyle/>
        <a:p>
          <a:endParaRPr lang="it-IT"/>
        </a:p>
      </dgm:t>
    </dgm:pt>
    <dgm:pt modelId="{98E71B11-6CDC-4F46-B577-AF2C36A293CF}" type="parTrans" cxnId="{C9FC69B7-6839-4C9B-B93F-2913237915F5}">
      <dgm:prSet/>
      <dgm:spPr/>
      <dgm:t>
        <a:bodyPr/>
        <a:lstStyle/>
        <a:p>
          <a:endParaRPr lang="it-IT"/>
        </a:p>
      </dgm:t>
    </dgm:pt>
    <dgm:pt modelId="{33E2573B-7D0D-4AB5-A6C2-E50A158F9547}">
      <dgm:prSet custT="1"/>
      <dgm:spPr/>
      <dgm:t>
        <a:bodyPr/>
        <a:lstStyle/>
        <a:p>
          <a:endParaRPr lang="it-IT" sz="2000" b="1" dirty="0"/>
        </a:p>
      </dgm:t>
    </dgm:pt>
    <dgm:pt modelId="{D955E2E0-46AB-425F-912A-C35A629C8220}" type="parTrans" cxnId="{A7F1B14A-03FF-4430-94F9-2007722C3A26}">
      <dgm:prSet/>
      <dgm:spPr/>
      <dgm:t>
        <a:bodyPr/>
        <a:lstStyle/>
        <a:p>
          <a:endParaRPr lang="it-IT"/>
        </a:p>
      </dgm:t>
    </dgm:pt>
    <dgm:pt modelId="{680D73C3-BAF3-46AB-AA01-176974E67BEF}" type="sibTrans" cxnId="{A7F1B14A-03FF-4430-94F9-2007722C3A26}">
      <dgm:prSet/>
      <dgm:spPr/>
      <dgm:t>
        <a:bodyPr/>
        <a:lstStyle/>
        <a:p>
          <a:endParaRPr lang="it-IT"/>
        </a:p>
      </dgm:t>
    </dgm:pt>
    <dgm:pt modelId="{66B683EF-08C1-4F5F-8B73-A2608A7FF9E3}">
      <dgm:prSet custT="1"/>
      <dgm:spPr/>
      <dgm:t>
        <a:bodyPr/>
        <a:lstStyle/>
        <a:p>
          <a:r>
            <a:rPr lang="en-US" sz="2000" b="1" dirty="0" smtClean="0">
              <a:solidFill>
                <a:srgbClr val="000000"/>
              </a:solidFill>
              <a:latin typeface="+mn-lt"/>
            </a:rPr>
            <a:t>Creation of regional working group of oncologists and CM experts and review of literature on oncology and CM</a:t>
          </a:r>
          <a:endParaRPr lang="it-IT" sz="2000" dirty="0">
            <a:latin typeface="+mn-lt"/>
          </a:endParaRPr>
        </a:p>
      </dgm:t>
    </dgm:pt>
    <dgm:pt modelId="{E411BC99-EF69-44FA-BCFE-917EE4512722}" type="parTrans" cxnId="{3980F5D4-44B3-4C67-B0B5-5897C041F8FD}">
      <dgm:prSet/>
      <dgm:spPr/>
      <dgm:t>
        <a:bodyPr/>
        <a:lstStyle/>
        <a:p>
          <a:endParaRPr lang="it-IT"/>
        </a:p>
      </dgm:t>
    </dgm:pt>
    <dgm:pt modelId="{A8B722F5-09A2-4C8A-A75C-40526F98843D}" type="sibTrans" cxnId="{3980F5D4-44B3-4C67-B0B5-5897C041F8FD}">
      <dgm:prSet/>
      <dgm:spPr/>
      <dgm:t>
        <a:bodyPr/>
        <a:lstStyle/>
        <a:p>
          <a:endParaRPr lang="it-IT"/>
        </a:p>
      </dgm:t>
    </dgm:pt>
    <dgm:pt modelId="{40EBC6CC-22BF-4938-BD14-3E035CC50686}">
      <dgm:prSet custT="1"/>
      <dgm:spPr/>
      <dgm:t>
        <a:bodyPr/>
        <a:lstStyle/>
        <a:p>
          <a:endParaRPr lang="it-IT" sz="2000" dirty="0">
            <a:latin typeface="+mn-lt"/>
          </a:endParaRPr>
        </a:p>
      </dgm:t>
    </dgm:pt>
    <dgm:pt modelId="{3EA0DD88-8590-45A7-8643-4E3EFC1E620B}" type="parTrans" cxnId="{3A1356E1-C8EF-4A99-9846-3CDAD796784D}">
      <dgm:prSet/>
      <dgm:spPr/>
      <dgm:t>
        <a:bodyPr/>
        <a:lstStyle/>
        <a:p>
          <a:endParaRPr lang="it-IT"/>
        </a:p>
      </dgm:t>
    </dgm:pt>
    <dgm:pt modelId="{66406DF7-3AC1-40E8-9F38-3930EBACF284}" type="sibTrans" cxnId="{3A1356E1-C8EF-4A99-9846-3CDAD796784D}">
      <dgm:prSet/>
      <dgm:spPr/>
      <dgm:t>
        <a:bodyPr/>
        <a:lstStyle/>
        <a:p>
          <a:endParaRPr lang="it-IT"/>
        </a:p>
      </dgm:t>
    </dgm:pt>
    <dgm:pt modelId="{E308323C-F3A2-459C-A2D4-E42091869040}">
      <dgm:prSet custT="1"/>
      <dgm:spPr/>
      <dgm:t>
        <a:bodyPr/>
        <a:lstStyle/>
        <a:p>
          <a:r>
            <a:rPr lang="en-US" sz="2000" b="1" dirty="0">
              <a:solidFill>
                <a:schemeClr val="tx1"/>
              </a:solidFill>
              <a:latin typeface="+mn-lt"/>
            </a:rPr>
            <a:t>Publication of the book "CMs for the cancer patient".</a:t>
          </a:r>
          <a:endParaRPr lang="it-IT" sz="2000" b="1" dirty="0">
            <a:solidFill>
              <a:schemeClr val="tx1"/>
            </a:solidFill>
            <a:latin typeface="+mn-lt"/>
          </a:endParaRPr>
        </a:p>
      </dgm:t>
    </dgm:pt>
    <dgm:pt modelId="{9FACF40E-02E5-4076-AA38-EDD49DA18A14}" type="parTrans" cxnId="{C60A3A31-D5CF-46CC-AAA5-FB634F45F815}">
      <dgm:prSet/>
      <dgm:spPr/>
      <dgm:t>
        <a:bodyPr/>
        <a:lstStyle/>
        <a:p>
          <a:endParaRPr lang="it-IT"/>
        </a:p>
      </dgm:t>
    </dgm:pt>
    <dgm:pt modelId="{C30F739E-05BC-43EA-8F8D-DF8BE15B2CB3}" type="sibTrans" cxnId="{C60A3A31-D5CF-46CC-AAA5-FB634F45F815}">
      <dgm:prSet/>
      <dgm:spPr/>
      <dgm:t>
        <a:bodyPr/>
        <a:lstStyle/>
        <a:p>
          <a:endParaRPr lang="it-IT"/>
        </a:p>
      </dgm:t>
    </dgm:pt>
    <dgm:pt modelId="{3C4B6973-6557-43FA-9482-C12BAA406D40}">
      <dgm:prSet custT="1"/>
      <dgm:spPr/>
      <dgm:t>
        <a:bodyPr/>
        <a:lstStyle/>
        <a:p>
          <a:r>
            <a:rPr lang="it-IT" sz="2000" b="1" dirty="0" err="1" smtClean="0"/>
            <a:t>Institutionalisation</a:t>
          </a:r>
          <a:r>
            <a:rPr lang="it-IT" sz="2000" b="1" dirty="0" smtClean="0"/>
            <a:t> </a:t>
          </a:r>
          <a:r>
            <a:rPr lang="en-US" sz="2000" b="1" dirty="0" smtClean="0"/>
            <a:t> of regional working group “Integrative oncology”</a:t>
          </a:r>
          <a:endParaRPr lang="it-IT" sz="2000" b="1" dirty="0"/>
        </a:p>
      </dgm:t>
    </dgm:pt>
    <dgm:pt modelId="{78FEA3EA-7C72-40F1-B5AE-B3E948D7D056}" type="parTrans" cxnId="{E9137111-BBE8-4337-B944-0FE264B48EFC}">
      <dgm:prSet/>
      <dgm:spPr/>
    </dgm:pt>
    <dgm:pt modelId="{A0F01EE7-CC1E-47C4-B06B-72DD28FC5998}" type="sibTrans" cxnId="{E9137111-BBE8-4337-B944-0FE264B48EFC}">
      <dgm:prSet/>
      <dgm:spPr/>
    </dgm:pt>
    <dgm:pt modelId="{C3ED8B75-AF7F-417F-97B0-28E18CEE00E3}">
      <dgm:prSet custT="1"/>
      <dgm:spPr/>
      <dgm:t>
        <a:bodyPr/>
        <a:lstStyle/>
        <a:p>
          <a:r>
            <a:rPr lang="en-US" sz="2000" b="1" dirty="0">
              <a:solidFill>
                <a:schemeClr val="tx1"/>
              </a:solidFill>
            </a:rPr>
            <a:t>Signing of the Memorandum of Understanding of </a:t>
          </a:r>
          <a:r>
            <a:rPr lang="en-US" sz="2000" b="1" dirty="0" smtClean="0">
              <a:solidFill>
                <a:schemeClr val="tx1"/>
              </a:solidFill>
            </a:rPr>
            <a:t>the Region of </a:t>
          </a:r>
          <a:r>
            <a:rPr lang="en-US" sz="2000" b="1" dirty="0" err="1" smtClean="0">
              <a:solidFill>
                <a:schemeClr val="tx1"/>
              </a:solidFill>
            </a:rPr>
            <a:t>Toscany</a:t>
          </a:r>
          <a:r>
            <a:rPr lang="en-US" sz="2000" b="1" dirty="0" smtClean="0">
              <a:solidFill>
                <a:schemeClr val="tx1"/>
              </a:solidFill>
            </a:rPr>
            <a:t> </a:t>
          </a:r>
          <a:r>
            <a:rPr lang="en-US" sz="2000" b="1" dirty="0">
              <a:solidFill>
                <a:schemeClr val="tx1"/>
              </a:solidFill>
            </a:rPr>
            <a:t>with Memorial Sloan Kettering Cancer Center of New York - USA</a:t>
          </a:r>
          <a:endParaRPr lang="it-IT" sz="2000" b="1" dirty="0">
            <a:solidFill>
              <a:schemeClr val="tx1"/>
            </a:solidFill>
          </a:endParaRPr>
        </a:p>
      </dgm:t>
    </dgm:pt>
    <dgm:pt modelId="{6CBADDA5-352C-48E2-8DF1-C960E335A261}" type="parTrans" cxnId="{8567F4BD-A7AB-4153-9E91-C80D6E6DCACB}">
      <dgm:prSet/>
      <dgm:spPr/>
      <dgm:t>
        <a:bodyPr/>
        <a:lstStyle/>
        <a:p>
          <a:endParaRPr lang="it-IT"/>
        </a:p>
      </dgm:t>
    </dgm:pt>
    <dgm:pt modelId="{C60AA1FA-0176-4C23-A92D-5D04DCC82A9E}" type="sibTrans" cxnId="{8567F4BD-A7AB-4153-9E91-C80D6E6DCACB}">
      <dgm:prSet/>
      <dgm:spPr/>
      <dgm:t>
        <a:bodyPr/>
        <a:lstStyle/>
        <a:p>
          <a:endParaRPr lang="it-IT"/>
        </a:p>
      </dgm:t>
    </dgm:pt>
    <dgm:pt modelId="{11A49E4B-02FF-4525-968F-584A44320A84}" type="pres">
      <dgm:prSet presAssocID="{40C50DDC-0707-4FDE-8210-BA01A940AA75}" presName="linearFlow" presStyleCnt="0">
        <dgm:presLayoutVars>
          <dgm:dir/>
          <dgm:animLvl val="lvl"/>
          <dgm:resizeHandles val="exact"/>
        </dgm:presLayoutVars>
      </dgm:prSet>
      <dgm:spPr/>
      <dgm:t>
        <a:bodyPr/>
        <a:lstStyle/>
        <a:p>
          <a:endParaRPr lang="it-IT"/>
        </a:p>
      </dgm:t>
    </dgm:pt>
    <dgm:pt modelId="{AE09321F-2743-4070-A5A4-9CB4D4DA2121}" type="pres">
      <dgm:prSet presAssocID="{B490E42D-A233-418F-B02F-8D0C6416D63A}" presName="composite" presStyleCnt="0"/>
      <dgm:spPr/>
    </dgm:pt>
    <dgm:pt modelId="{69C923C5-AEF0-46BD-89CE-C83DB6C81914}" type="pres">
      <dgm:prSet presAssocID="{B490E42D-A233-418F-B02F-8D0C6416D63A}" presName="parentText" presStyleLbl="alignNode1" presStyleIdx="0" presStyleCnt="5">
        <dgm:presLayoutVars>
          <dgm:chMax val="1"/>
          <dgm:bulletEnabled val="1"/>
        </dgm:presLayoutVars>
      </dgm:prSet>
      <dgm:spPr/>
      <dgm:t>
        <a:bodyPr/>
        <a:lstStyle/>
        <a:p>
          <a:endParaRPr lang="it-IT"/>
        </a:p>
      </dgm:t>
    </dgm:pt>
    <dgm:pt modelId="{2B42B97A-7CA1-46AB-915B-5F0B29471D96}" type="pres">
      <dgm:prSet presAssocID="{B490E42D-A233-418F-B02F-8D0C6416D63A}" presName="descendantText" presStyleLbl="alignAcc1" presStyleIdx="0" presStyleCnt="5" custAng="0" custScaleX="99430" custScaleY="143634">
        <dgm:presLayoutVars>
          <dgm:bulletEnabled val="1"/>
        </dgm:presLayoutVars>
      </dgm:prSet>
      <dgm:spPr/>
      <dgm:t>
        <a:bodyPr/>
        <a:lstStyle/>
        <a:p>
          <a:endParaRPr lang="it-IT"/>
        </a:p>
      </dgm:t>
    </dgm:pt>
    <dgm:pt modelId="{1BB4B3E3-9D91-40A9-9AC0-DEB8DD93C545}" type="pres">
      <dgm:prSet presAssocID="{B75CF12E-D50B-42E4-8C46-D41F66377E29}" presName="sp" presStyleCnt="0"/>
      <dgm:spPr/>
    </dgm:pt>
    <dgm:pt modelId="{3B536F58-046E-4B4E-BCBB-E98CC74F1A00}" type="pres">
      <dgm:prSet presAssocID="{5DDC9C5E-677C-4817-BB57-5F00FE221490}" presName="composite" presStyleCnt="0"/>
      <dgm:spPr/>
    </dgm:pt>
    <dgm:pt modelId="{2679C658-C197-4484-B0D6-CF57DC9F02C8}" type="pres">
      <dgm:prSet presAssocID="{5DDC9C5E-677C-4817-BB57-5F00FE221490}" presName="parentText" presStyleLbl="alignNode1" presStyleIdx="1" presStyleCnt="5" custScaleY="121780">
        <dgm:presLayoutVars>
          <dgm:chMax val="1"/>
          <dgm:bulletEnabled val="1"/>
        </dgm:presLayoutVars>
      </dgm:prSet>
      <dgm:spPr/>
      <dgm:t>
        <a:bodyPr/>
        <a:lstStyle/>
        <a:p>
          <a:endParaRPr lang="it-IT"/>
        </a:p>
      </dgm:t>
    </dgm:pt>
    <dgm:pt modelId="{EC2F5CF0-3A55-47FC-AC82-6BF08E21A9E7}" type="pres">
      <dgm:prSet presAssocID="{5DDC9C5E-677C-4817-BB57-5F00FE221490}" presName="descendantText" presStyleLbl="alignAcc1" presStyleIdx="1" presStyleCnt="5" custScaleY="144858">
        <dgm:presLayoutVars>
          <dgm:bulletEnabled val="1"/>
        </dgm:presLayoutVars>
      </dgm:prSet>
      <dgm:spPr/>
      <dgm:t>
        <a:bodyPr/>
        <a:lstStyle/>
        <a:p>
          <a:endParaRPr lang="it-IT"/>
        </a:p>
      </dgm:t>
    </dgm:pt>
    <dgm:pt modelId="{DB04AB3C-E29A-4A13-B232-4BD144AA35B7}" type="pres">
      <dgm:prSet presAssocID="{581A8617-385C-427F-B7E4-2ED8576F4616}" presName="sp" presStyleCnt="0"/>
      <dgm:spPr/>
    </dgm:pt>
    <dgm:pt modelId="{E5FFE9A3-541D-4981-A328-7794D2B27662}" type="pres">
      <dgm:prSet presAssocID="{D2D4555A-3920-44D3-9FD4-CA327CE110F3}" presName="composite" presStyleCnt="0"/>
      <dgm:spPr/>
    </dgm:pt>
    <dgm:pt modelId="{816F13B1-EA90-47D7-955C-9D6B52C03A7D}" type="pres">
      <dgm:prSet presAssocID="{D2D4555A-3920-44D3-9FD4-CA327CE110F3}" presName="parentText" presStyleLbl="alignNode1" presStyleIdx="2" presStyleCnt="5" custScaleY="120847">
        <dgm:presLayoutVars>
          <dgm:chMax val="1"/>
          <dgm:bulletEnabled val="1"/>
        </dgm:presLayoutVars>
      </dgm:prSet>
      <dgm:spPr/>
      <dgm:t>
        <a:bodyPr/>
        <a:lstStyle/>
        <a:p>
          <a:endParaRPr lang="it-IT"/>
        </a:p>
      </dgm:t>
    </dgm:pt>
    <dgm:pt modelId="{22EC5E51-3B5C-4922-BF35-E5412CAD8BA0}" type="pres">
      <dgm:prSet presAssocID="{D2D4555A-3920-44D3-9FD4-CA327CE110F3}" presName="descendantText" presStyleLbl="alignAcc1" presStyleIdx="2" presStyleCnt="5" custScaleX="99496" custScaleY="133942">
        <dgm:presLayoutVars>
          <dgm:bulletEnabled val="1"/>
        </dgm:presLayoutVars>
      </dgm:prSet>
      <dgm:spPr/>
      <dgm:t>
        <a:bodyPr/>
        <a:lstStyle/>
        <a:p>
          <a:endParaRPr lang="it-IT"/>
        </a:p>
      </dgm:t>
    </dgm:pt>
    <dgm:pt modelId="{7E9F7E7F-416D-48E8-9AE1-8FB6A1AC953A}" type="pres">
      <dgm:prSet presAssocID="{4A99A801-36BD-4164-8702-06C4F81979C2}" presName="sp" presStyleCnt="0"/>
      <dgm:spPr/>
    </dgm:pt>
    <dgm:pt modelId="{AD18CB49-CEAA-4C08-AA37-291F6F140FD2}" type="pres">
      <dgm:prSet presAssocID="{EEDE57A6-CB28-48F7-A6E0-5EB3E4B502A1}" presName="composite" presStyleCnt="0"/>
      <dgm:spPr/>
    </dgm:pt>
    <dgm:pt modelId="{BE789D3D-2884-44D1-86F8-2E75CB248421}" type="pres">
      <dgm:prSet presAssocID="{EEDE57A6-CB28-48F7-A6E0-5EB3E4B502A1}" presName="parentText" presStyleLbl="alignNode1" presStyleIdx="3" presStyleCnt="5" custScaleY="169933">
        <dgm:presLayoutVars>
          <dgm:chMax val="1"/>
          <dgm:bulletEnabled val="1"/>
        </dgm:presLayoutVars>
      </dgm:prSet>
      <dgm:spPr/>
      <dgm:t>
        <a:bodyPr/>
        <a:lstStyle/>
        <a:p>
          <a:endParaRPr lang="it-IT"/>
        </a:p>
      </dgm:t>
    </dgm:pt>
    <dgm:pt modelId="{C8C4C1F4-B0D9-4470-8457-26EF51674D58}" type="pres">
      <dgm:prSet presAssocID="{EEDE57A6-CB28-48F7-A6E0-5EB3E4B502A1}" presName="descendantText" presStyleLbl="alignAcc1" presStyleIdx="3" presStyleCnt="5" custScaleY="196043">
        <dgm:presLayoutVars>
          <dgm:bulletEnabled val="1"/>
        </dgm:presLayoutVars>
      </dgm:prSet>
      <dgm:spPr/>
      <dgm:t>
        <a:bodyPr/>
        <a:lstStyle/>
        <a:p>
          <a:endParaRPr lang="it-IT"/>
        </a:p>
      </dgm:t>
    </dgm:pt>
    <dgm:pt modelId="{3CC87755-8D8E-4614-AED6-C3E124BAF160}" type="pres">
      <dgm:prSet presAssocID="{2E980966-7C9F-4827-9025-43DA71E3461B}" presName="sp" presStyleCnt="0"/>
      <dgm:spPr/>
    </dgm:pt>
    <dgm:pt modelId="{83570C31-4558-4F18-8DE6-D270C358B9D8}" type="pres">
      <dgm:prSet presAssocID="{D9F16DC6-7CBC-402C-BD99-DD7F5ACE9B0F}" presName="composite" presStyleCnt="0"/>
      <dgm:spPr/>
    </dgm:pt>
    <dgm:pt modelId="{EB1C9A94-58F9-4DC0-9F98-417EC4DA56D7}" type="pres">
      <dgm:prSet presAssocID="{D9F16DC6-7CBC-402C-BD99-DD7F5ACE9B0F}" presName="parentText" presStyleLbl="alignNode1" presStyleIdx="4" presStyleCnt="5" custScaleY="143380">
        <dgm:presLayoutVars>
          <dgm:chMax val="1"/>
          <dgm:bulletEnabled val="1"/>
        </dgm:presLayoutVars>
      </dgm:prSet>
      <dgm:spPr/>
      <dgm:t>
        <a:bodyPr/>
        <a:lstStyle/>
        <a:p>
          <a:endParaRPr lang="it-IT"/>
        </a:p>
      </dgm:t>
    </dgm:pt>
    <dgm:pt modelId="{FA74369F-7703-40E6-8ACD-5569E03B5368}" type="pres">
      <dgm:prSet presAssocID="{D9F16DC6-7CBC-402C-BD99-DD7F5ACE9B0F}" presName="descendantText" presStyleLbl="alignAcc1" presStyleIdx="4" presStyleCnt="5" custScaleY="175079">
        <dgm:presLayoutVars>
          <dgm:bulletEnabled val="1"/>
        </dgm:presLayoutVars>
      </dgm:prSet>
      <dgm:spPr/>
      <dgm:t>
        <a:bodyPr/>
        <a:lstStyle/>
        <a:p>
          <a:endParaRPr lang="it-IT"/>
        </a:p>
      </dgm:t>
    </dgm:pt>
  </dgm:ptLst>
  <dgm:cxnLst>
    <dgm:cxn modelId="{D8C5FD60-A3F2-4BF6-BF3A-291964ECA715}" srcId="{B490E42D-A233-418F-B02F-8D0C6416D63A}" destId="{EA3B320B-4A2A-4962-93F2-A7E0C7974F4B}" srcOrd="0" destOrd="0" parTransId="{D76212E4-3241-47A0-B0CC-A2FAD065EAD4}" sibTransId="{B89D9599-824A-4158-A144-61E19B9A63BB}"/>
    <dgm:cxn modelId="{21A7EB14-6A7D-49C7-BE28-02FF11989E7B}" type="presOf" srcId="{EEDE57A6-CB28-48F7-A6E0-5EB3E4B502A1}" destId="{BE789D3D-2884-44D1-86F8-2E75CB248421}" srcOrd="0" destOrd="0" presId="urn:microsoft.com/office/officeart/2005/8/layout/chevron2"/>
    <dgm:cxn modelId="{A0B5CCB3-897F-4EF9-8275-3A103AA285FF}" srcId="{40C50DDC-0707-4FDE-8210-BA01A940AA75}" destId="{D2D4555A-3920-44D3-9FD4-CA327CE110F3}" srcOrd="2" destOrd="0" parTransId="{0295A66F-4728-4EBC-9F80-20F931C26F73}" sibTransId="{4A99A801-36BD-4164-8702-06C4F81979C2}"/>
    <dgm:cxn modelId="{3A1356E1-C8EF-4A99-9846-3CDAD796784D}" srcId="{B490E42D-A233-418F-B02F-8D0C6416D63A}" destId="{40EBC6CC-22BF-4938-BD14-3E035CC50686}" srcOrd="2" destOrd="0" parTransId="{3EA0DD88-8590-45A7-8643-4E3EFC1E620B}" sibTransId="{66406DF7-3AC1-40E8-9F38-3930EBACF284}"/>
    <dgm:cxn modelId="{346FBCE1-FC27-4EB6-8782-6CA8A74D51BF}" type="presOf" srcId="{40C50DDC-0707-4FDE-8210-BA01A940AA75}" destId="{11A49E4B-02FF-4525-968F-584A44320A84}" srcOrd="0" destOrd="0" presId="urn:microsoft.com/office/officeart/2005/8/layout/chevron2"/>
    <dgm:cxn modelId="{8567F4BD-A7AB-4153-9E91-C80D6E6DCACB}" srcId="{EEDE57A6-CB28-48F7-A6E0-5EB3E4B502A1}" destId="{C3ED8B75-AF7F-417F-97B0-28E18CEE00E3}" srcOrd="1" destOrd="0" parTransId="{6CBADDA5-352C-48E2-8DF1-C960E335A261}" sibTransId="{C60AA1FA-0176-4C23-A92D-5D04DCC82A9E}"/>
    <dgm:cxn modelId="{C60A3A31-D5CF-46CC-AAA5-FB634F45F815}" srcId="{5DDC9C5E-677C-4817-BB57-5F00FE221490}" destId="{E308323C-F3A2-459C-A2D4-E42091869040}" srcOrd="1" destOrd="0" parTransId="{9FACF40E-02E5-4076-AA38-EDD49DA18A14}" sibTransId="{C30F739E-05BC-43EA-8F8D-DF8BE15B2CB3}"/>
    <dgm:cxn modelId="{90602C71-302F-4524-AB2C-B87EC5B0D36F}" type="presOf" srcId="{C3ED8B75-AF7F-417F-97B0-28E18CEE00E3}" destId="{C8C4C1F4-B0D9-4470-8457-26EF51674D58}" srcOrd="0" destOrd="1" presId="urn:microsoft.com/office/officeart/2005/8/layout/chevron2"/>
    <dgm:cxn modelId="{A7F1B14A-03FF-4430-94F9-2007722C3A26}" srcId="{D2D4555A-3920-44D3-9FD4-CA327CE110F3}" destId="{33E2573B-7D0D-4AB5-A6C2-E50A158F9547}" srcOrd="3" destOrd="0" parTransId="{D955E2E0-46AB-425F-912A-C35A629C8220}" sibTransId="{680D73C3-BAF3-46AB-AA01-176974E67BEF}"/>
    <dgm:cxn modelId="{57F91CA7-9FB3-4110-8D9A-AF73C7A3C096}" srcId="{EEDE57A6-CB28-48F7-A6E0-5EB3E4B502A1}" destId="{896488C1-3151-4A5B-8E8C-048FB2F54E7B}" srcOrd="0" destOrd="0" parTransId="{55AB580D-B4C4-4224-95B5-1789F6DB152C}" sibTransId="{373D4599-5558-4508-84B1-966303C47133}"/>
    <dgm:cxn modelId="{AE1E8EE6-4E28-4D2D-9657-90EC73A29E04}" type="presOf" srcId="{5750DEF8-B609-4402-9585-2DCA9158E5F9}" destId="{22EC5E51-3B5C-4922-BF35-E5412CAD8BA0}" srcOrd="0" destOrd="0" presId="urn:microsoft.com/office/officeart/2005/8/layout/chevron2"/>
    <dgm:cxn modelId="{16017EBA-B2E2-4175-AAF4-E74E079EF9C9}" type="presOf" srcId="{E308323C-F3A2-459C-A2D4-E42091869040}" destId="{EC2F5CF0-3A55-47FC-AC82-6BF08E21A9E7}" srcOrd="0" destOrd="1" presId="urn:microsoft.com/office/officeart/2005/8/layout/chevron2"/>
    <dgm:cxn modelId="{9076A9ED-5C39-4FC2-A19F-AC243D12D5B3}" type="presOf" srcId="{40EBC6CC-22BF-4938-BD14-3E035CC50686}" destId="{2B42B97A-7CA1-46AB-915B-5F0B29471D96}" srcOrd="0" destOrd="2" presId="urn:microsoft.com/office/officeart/2005/8/layout/chevron2"/>
    <dgm:cxn modelId="{B1F7868E-5703-47FC-B4CC-A912EE9E6440}" type="presOf" srcId="{F62C1558-D3E9-4474-8823-A0FAC17ED256}" destId="{22EC5E51-3B5C-4922-BF35-E5412CAD8BA0}" srcOrd="0" destOrd="1" presId="urn:microsoft.com/office/officeart/2005/8/layout/chevron2"/>
    <dgm:cxn modelId="{9420D911-40E1-4DB6-B51E-A9D081B6B870}" type="presOf" srcId="{66B683EF-08C1-4F5F-8B73-A2608A7FF9E3}" destId="{2B42B97A-7CA1-46AB-915B-5F0B29471D96}" srcOrd="0" destOrd="1" presId="urn:microsoft.com/office/officeart/2005/8/layout/chevron2"/>
    <dgm:cxn modelId="{3980F5D4-44B3-4C67-B0B5-5897C041F8FD}" srcId="{B490E42D-A233-418F-B02F-8D0C6416D63A}" destId="{66B683EF-08C1-4F5F-8B73-A2608A7FF9E3}" srcOrd="1" destOrd="0" parTransId="{E411BC99-EF69-44FA-BCFE-917EE4512722}" sibTransId="{A8B722F5-09A2-4C8A-A75C-40526F98843D}"/>
    <dgm:cxn modelId="{C9FC69B7-6839-4C9B-B93F-2913237915F5}" srcId="{D2D4555A-3920-44D3-9FD4-CA327CE110F3}" destId="{F62C1558-D3E9-4474-8823-A0FAC17ED256}" srcOrd="1" destOrd="0" parTransId="{98E71B11-6CDC-4F46-B577-AF2C36A293CF}" sibTransId="{0096CB5A-C01E-4E5B-AE35-F8F20623F9B9}"/>
    <dgm:cxn modelId="{44BFDA6C-9279-4680-9F10-FB880BD86772}" srcId="{40C50DDC-0707-4FDE-8210-BA01A940AA75}" destId="{5DDC9C5E-677C-4817-BB57-5F00FE221490}" srcOrd="1" destOrd="0" parTransId="{3D9290AC-E7AB-410A-ADFE-D65BCAAE1098}" sibTransId="{581A8617-385C-427F-B7E4-2ED8576F4616}"/>
    <dgm:cxn modelId="{DD0FFC7D-847E-4F29-A6D2-1B49BDE1D6A9}" type="presOf" srcId="{EA3B320B-4A2A-4962-93F2-A7E0C7974F4B}" destId="{2B42B97A-7CA1-46AB-915B-5F0B29471D96}" srcOrd="0" destOrd="0" presId="urn:microsoft.com/office/officeart/2005/8/layout/chevron2"/>
    <dgm:cxn modelId="{97FC692F-6842-449D-BDAF-388620BCC2D8}" type="presOf" srcId="{072CEA9A-A702-4328-AC84-0F1FCC88F043}" destId="{EC2F5CF0-3A55-47FC-AC82-6BF08E21A9E7}" srcOrd="0" destOrd="0" presId="urn:microsoft.com/office/officeart/2005/8/layout/chevron2"/>
    <dgm:cxn modelId="{10D028BB-373B-4674-B85B-A3EE6767AD68}" srcId="{5DDC9C5E-677C-4817-BB57-5F00FE221490}" destId="{072CEA9A-A702-4328-AC84-0F1FCC88F043}" srcOrd="0" destOrd="0" parTransId="{9B2B206C-B559-4A39-8F5D-BEA5444D2970}" sibTransId="{D6D78D02-6177-42FF-9CEE-E635D66E1032}"/>
    <dgm:cxn modelId="{9285B29B-D4AC-4B5C-96EC-EE00876F229A}" type="presOf" srcId="{D2D4555A-3920-44D3-9FD4-CA327CE110F3}" destId="{816F13B1-EA90-47D7-955C-9D6B52C03A7D}" srcOrd="0" destOrd="0" presId="urn:microsoft.com/office/officeart/2005/8/layout/chevron2"/>
    <dgm:cxn modelId="{4E3514C5-CA20-460F-8153-96846DA8DA0E}" srcId="{40C50DDC-0707-4FDE-8210-BA01A940AA75}" destId="{EEDE57A6-CB28-48F7-A6E0-5EB3E4B502A1}" srcOrd="3" destOrd="0" parTransId="{CF40F1C1-DA5A-4D41-9B81-5B96ED641CA4}" sibTransId="{2E980966-7C9F-4827-9025-43DA71E3461B}"/>
    <dgm:cxn modelId="{A4A0235E-3BBE-4A68-AEB0-F7AE7521873A}" type="presOf" srcId="{D9F16DC6-7CBC-402C-BD99-DD7F5ACE9B0F}" destId="{EB1C9A94-58F9-4DC0-9F98-417EC4DA56D7}" srcOrd="0" destOrd="0" presId="urn:microsoft.com/office/officeart/2005/8/layout/chevron2"/>
    <dgm:cxn modelId="{90AD8B13-C141-45F2-9DDA-C6326775D652}" srcId="{D2D4555A-3920-44D3-9FD4-CA327CE110F3}" destId="{5750DEF8-B609-4402-9585-2DCA9158E5F9}" srcOrd="0" destOrd="0" parTransId="{41C47041-38C7-4104-80E4-DF3008D776DB}" sibTransId="{C74FD7FE-25AC-4EDB-BFE9-AA9D5F9B2E73}"/>
    <dgm:cxn modelId="{F7678408-1E23-44D2-8D3B-6AF58CC38381}" type="presOf" srcId="{33E2573B-7D0D-4AB5-A6C2-E50A158F9547}" destId="{22EC5E51-3B5C-4922-BF35-E5412CAD8BA0}" srcOrd="0" destOrd="3" presId="urn:microsoft.com/office/officeart/2005/8/layout/chevron2"/>
    <dgm:cxn modelId="{05B690BD-63AC-4ABB-892B-327B64895559}" type="presOf" srcId="{3C4B6973-6557-43FA-9482-C12BAA406D40}" destId="{22EC5E51-3B5C-4922-BF35-E5412CAD8BA0}" srcOrd="0" destOrd="2" presId="urn:microsoft.com/office/officeart/2005/8/layout/chevron2"/>
    <dgm:cxn modelId="{06C1DC03-E72B-4A69-BF38-2F54DB2B4D4A}" type="presOf" srcId="{896488C1-3151-4A5B-8E8C-048FB2F54E7B}" destId="{C8C4C1F4-B0D9-4470-8457-26EF51674D58}" srcOrd="0" destOrd="0" presId="urn:microsoft.com/office/officeart/2005/8/layout/chevron2"/>
    <dgm:cxn modelId="{A785F04B-B2C5-4DAE-A4CE-6890060C3638}" type="presOf" srcId="{ED203813-BD28-464C-9503-CF8B80086DA9}" destId="{FA74369F-7703-40E6-8ACD-5569E03B5368}" srcOrd="0" destOrd="0" presId="urn:microsoft.com/office/officeart/2005/8/layout/chevron2"/>
    <dgm:cxn modelId="{69426217-5B25-4947-9782-83DA14A68DBF}" srcId="{D9F16DC6-7CBC-402C-BD99-DD7F5ACE9B0F}" destId="{ED203813-BD28-464C-9503-CF8B80086DA9}" srcOrd="0" destOrd="0" parTransId="{7B426FC8-D169-436D-9928-7088FCCF627B}" sibTransId="{1F9A56FA-9353-46BD-AA40-E6C0B88CC3A5}"/>
    <dgm:cxn modelId="{FA75F61B-950D-4E20-B15C-681B29828E9F}" srcId="{40C50DDC-0707-4FDE-8210-BA01A940AA75}" destId="{B490E42D-A233-418F-B02F-8D0C6416D63A}" srcOrd="0" destOrd="0" parTransId="{FB0DB85A-4044-4C3C-AB43-3689BB6B995F}" sibTransId="{B75CF12E-D50B-42E4-8C46-D41F66377E29}"/>
    <dgm:cxn modelId="{36F7E3F7-1177-44A9-AF52-F37EC62671D9}" srcId="{40C50DDC-0707-4FDE-8210-BA01A940AA75}" destId="{D9F16DC6-7CBC-402C-BD99-DD7F5ACE9B0F}" srcOrd="4" destOrd="0" parTransId="{02588136-8376-48B7-8D4F-B580B5971CC9}" sibTransId="{B8817F3F-CC33-401D-82BB-E1F746C72646}"/>
    <dgm:cxn modelId="{24798118-AF7C-429C-95DB-7F271B1F214A}" type="presOf" srcId="{5DDC9C5E-677C-4817-BB57-5F00FE221490}" destId="{2679C658-C197-4484-B0D6-CF57DC9F02C8}" srcOrd="0" destOrd="0" presId="urn:microsoft.com/office/officeart/2005/8/layout/chevron2"/>
    <dgm:cxn modelId="{E0C414AB-3E7B-4C97-9A4B-34618D7AA3C9}" type="presOf" srcId="{B490E42D-A233-418F-B02F-8D0C6416D63A}" destId="{69C923C5-AEF0-46BD-89CE-C83DB6C81914}" srcOrd="0" destOrd="0" presId="urn:microsoft.com/office/officeart/2005/8/layout/chevron2"/>
    <dgm:cxn modelId="{E9137111-BBE8-4337-B944-0FE264B48EFC}" srcId="{D2D4555A-3920-44D3-9FD4-CA327CE110F3}" destId="{3C4B6973-6557-43FA-9482-C12BAA406D40}" srcOrd="2" destOrd="0" parTransId="{78FEA3EA-7C72-40F1-B5AE-B3E948D7D056}" sibTransId="{A0F01EE7-CC1E-47C4-B06B-72DD28FC5998}"/>
    <dgm:cxn modelId="{70E6D68B-80BE-4B9D-984F-BDB59B96C8F0}" type="presParOf" srcId="{11A49E4B-02FF-4525-968F-584A44320A84}" destId="{AE09321F-2743-4070-A5A4-9CB4D4DA2121}" srcOrd="0" destOrd="0" presId="urn:microsoft.com/office/officeart/2005/8/layout/chevron2"/>
    <dgm:cxn modelId="{681844D3-C012-4EC9-90A2-BD7034F0D99F}" type="presParOf" srcId="{AE09321F-2743-4070-A5A4-9CB4D4DA2121}" destId="{69C923C5-AEF0-46BD-89CE-C83DB6C81914}" srcOrd="0" destOrd="0" presId="urn:microsoft.com/office/officeart/2005/8/layout/chevron2"/>
    <dgm:cxn modelId="{798D2032-DA5D-4701-93FF-5D38457BFB93}" type="presParOf" srcId="{AE09321F-2743-4070-A5A4-9CB4D4DA2121}" destId="{2B42B97A-7CA1-46AB-915B-5F0B29471D96}" srcOrd="1" destOrd="0" presId="urn:microsoft.com/office/officeart/2005/8/layout/chevron2"/>
    <dgm:cxn modelId="{9E528EF8-F8FA-42E7-A743-569BD43F6CFF}" type="presParOf" srcId="{11A49E4B-02FF-4525-968F-584A44320A84}" destId="{1BB4B3E3-9D91-40A9-9AC0-DEB8DD93C545}" srcOrd="1" destOrd="0" presId="urn:microsoft.com/office/officeart/2005/8/layout/chevron2"/>
    <dgm:cxn modelId="{B8BA59C6-5F4D-4C94-BD87-8EBB4F914AB7}" type="presParOf" srcId="{11A49E4B-02FF-4525-968F-584A44320A84}" destId="{3B536F58-046E-4B4E-BCBB-E98CC74F1A00}" srcOrd="2" destOrd="0" presId="urn:microsoft.com/office/officeart/2005/8/layout/chevron2"/>
    <dgm:cxn modelId="{361EA20C-A525-4673-B1DC-79510A1C66AC}" type="presParOf" srcId="{3B536F58-046E-4B4E-BCBB-E98CC74F1A00}" destId="{2679C658-C197-4484-B0D6-CF57DC9F02C8}" srcOrd="0" destOrd="0" presId="urn:microsoft.com/office/officeart/2005/8/layout/chevron2"/>
    <dgm:cxn modelId="{E9327A68-A0BE-4681-B0EC-E8C82C24759F}" type="presParOf" srcId="{3B536F58-046E-4B4E-BCBB-E98CC74F1A00}" destId="{EC2F5CF0-3A55-47FC-AC82-6BF08E21A9E7}" srcOrd="1" destOrd="0" presId="urn:microsoft.com/office/officeart/2005/8/layout/chevron2"/>
    <dgm:cxn modelId="{EED59732-4261-4811-A7E1-7FCE1D8DC4B4}" type="presParOf" srcId="{11A49E4B-02FF-4525-968F-584A44320A84}" destId="{DB04AB3C-E29A-4A13-B232-4BD144AA35B7}" srcOrd="3" destOrd="0" presId="urn:microsoft.com/office/officeart/2005/8/layout/chevron2"/>
    <dgm:cxn modelId="{98EEF02F-5DF0-439A-80B1-A98A8874D39C}" type="presParOf" srcId="{11A49E4B-02FF-4525-968F-584A44320A84}" destId="{E5FFE9A3-541D-4981-A328-7794D2B27662}" srcOrd="4" destOrd="0" presId="urn:microsoft.com/office/officeart/2005/8/layout/chevron2"/>
    <dgm:cxn modelId="{0C8B695A-2A84-43B5-B13C-325A7D4DD960}" type="presParOf" srcId="{E5FFE9A3-541D-4981-A328-7794D2B27662}" destId="{816F13B1-EA90-47D7-955C-9D6B52C03A7D}" srcOrd="0" destOrd="0" presId="urn:microsoft.com/office/officeart/2005/8/layout/chevron2"/>
    <dgm:cxn modelId="{FAF067A3-C596-42B8-BCFE-6BFEFA2CA844}" type="presParOf" srcId="{E5FFE9A3-541D-4981-A328-7794D2B27662}" destId="{22EC5E51-3B5C-4922-BF35-E5412CAD8BA0}" srcOrd="1" destOrd="0" presId="urn:microsoft.com/office/officeart/2005/8/layout/chevron2"/>
    <dgm:cxn modelId="{29340A55-BFC3-4E0D-B0A9-163C17D3DE06}" type="presParOf" srcId="{11A49E4B-02FF-4525-968F-584A44320A84}" destId="{7E9F7E7F-416D-48E8-9AE1-8FB6A1AC953A}" srcOrd="5" destOrd="0" presId="urn:microsoft.com/office/officeart/2005/8/layout/chevron2"/>
    <dgm:cxn modelId="{82C0EAF4-6281-4374-9E15-41B09521DE86}" type="presParOf" srcId="{11A49E4B-02FF-4525-968F-584A44320A84}" destId="{AD18CB49-CEAA-4C08-AA37-291F6F140FD2}" srcOrd="6" destOrd="0" presId="urn:microsoft.com/office/officeart/2005/8/layout/chevron2"/>
    <dgm:cxn modelId="{A7A5B48E-F105-443D-B087-54BC1E1001B7}" type="presParOf" srcId="{AD18CB49-CEAA-4C08-AA37-291F6F140FD2}" destId="{BE789D3D-2884-44D1-86F8-2E75CB248421}" srcOrd="0" destOrd="0" presId="urn:microsoft.com/office/officeart/2005/8/layout/chevron2"/>
    <dgm:cxn modelId="{05323E9A-04F1-4A3A-8373-311B875EE162}" type="presParOf" srcId="{AD18CB49-CEAA-4C08-AA37-291F6F140FD2}" destId="{C8C4C1F4-B0D9-4470-8457-26EF51674D58}" srcOrd="1" destOrd="0" presId="urn:microsoft.com/office/officeart/2005/8/layout/chevron2"/>
    <dgm:cxn modelId="{E82DE245-CAB4-4FD7-B33C-E8055C55B198}" type="presParOf" srcId="{11A49E4B-02FF-4525-968F-584A44320A84}" destId="{3CC87755-8D8E-4614-AED6-C3E124BAF160}" srcOrd="7" destOrd="0" presId="urn:microsoft.com/office/officeart/2005/8/layout/chevron2"/>
    <dgm:cxn modelId="{61649948-CF4B-460F-AF50-2A0651324F1D}" type="presParOf" srcId="{11A49E4B-02FF-4525-968F-584A44320A84}" destId="{83570C31-4558-4F18-8DE6-D270C358B9D8}" srcOrd="8" destOrd="0" presId="urn:microsoft.com/office/officeart/2005/8/layout/chevron2"/>
    <dgm:cxn modelId="{F4F09689-7C7E-4DB9-B890-A7CA2B62D860}" type="presParOf" srcId="{83570C31-4558-4F18-8DE6-D270C358B9D8}" destId="{EB1C9A94-58F9-4DC0-9F98-417EC4DA56D7}" srcOrd="0" destOrd="0" presId="urn:microsoft.com/office/officeart/2005/8/layout/chevron2"/>
    <dgm:cxn modelId="{842E2B5B-A756-425A-9E21-1A07454B258F}" type="presParOf" srcId="{83570C31-4558-4F18-8DE6-D270C358B9D8}" destId="{FA74369F-7703-40E6-8ACD-5569E03B536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923C5-AEF0-46BD-89CE-C83DB6C81914}">
      <dsp:nvSpPr>
        <dsp:cNvPr id="0" name=""/>
        <dsp:cNvSpPr/>
      </dsp:nvSpPr>
      <dsp:spPr>
        <a:xfrm rot="5400000">
          <a:off x="-151722" y="346588"/>
          <a:ext cx="1011483" cy="708038"/>
        </a:xfrm>
        <a:prstGeom prst="chevron">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b="1" kern="1200" dirty="0">
              <a:solidFill>
                <a:schemeClr val="tx1"/>
              </a:solidFill>
            </a:rPr>
            <a:t>2009-2010</a:t>
          </a:r>
        </a:p>
      </dsp:txBody>
      <dsp:txXfrm rot="-5400000">
        <a:off x="1" y="548884"/>
        <a:ext cx="708038" cy="303445"/>
      </dsp:txXfrm>
    </dsp:sp>
    <dsp:sp modelId="{2B42B97A-7CA1-46AB-915B-5F0B29471D96}">
      <dsp:nvSpPr>
        <dsp:cNvPr id="0" name=""/>
        <dsp:cNvSpPr/>
      </dsp:nvSpPr>
      <dsp:spPr>
        <a:xfrm rot="5400000">
          <a:off x="3861499" y="-3081367"/>
          <a:ext cx="944341" cy="72099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it-IT" sz="2000" kern="1200" dirty="0">
            <a:solidFill>
              <a:schemeClr val="tx1"/>
            </a:solidFill>
            <a:latin typeface="+mn-lt"/>
          </a:endParaRPr>
        </a:p>
        <a:p>
          <a:pPr marL="228600" lvl="1" indent="-228600" algn="l" defTabSz="889000">
            <a:lnSpc>
              <a:spcPct val="90000"/>
            </a:lnSpc>
            <a:spcBef>
              <a:spcPct val="0"/>
            </a:spcBef>
            <a:spcAft>
              <a:spcPct val="15000"/>
            </a:spcAft>
            <a:buChar char="••"/>
          </a:pPr>
          <a:r>
            <a:rPr lang="en-US" sz="2000" b="1" kern="1200" dirty="0" smtClean="0">
              <a:solidFill>
                <a:srgbClr val="000000"/>
              </a:solidFill>
              <a:latin typeface="+mn-lt"/>
            </a:rPr>
            <a:t>Creation of regional working group of oncologists and CM experts and review of literature on oncology and CM</a:t>
          </a:r>
          <a:endParaRPr lang="it-IT" sz="2000" kern="1200" dirty="0">
            <a:latin typeface="+mn-lt"/>
          </a:endParaRPr>
        </a:p>
        <a:p>
          <a:pPr marL="228600" lvl="1" indent="-228600" algn="l" defTabSz="889000">
            <a:lnSpc>
              <a:spcPct val="90000"/>
            </a:lnSpc>
            <a:spcBef>
              <a:spcPct val="0"/>
            </a:spcBef>
            <a:spcAft>
              <a:spcPct val="15000"/>
            </a:spcAft>
            <a:buChar char="••"/>
          </a:pPr>
          <a:endParaRPr lang="it-IT" sz="2000" kern="1200" dirty="0">
            <a:latin typeface="+mn-lt"/>
          </a:endParaRPr>
        </a:p>
      </dsp:txBody>
      <dsp:txXfrm rot="-5400000">
        <a:off x="728705" y="97526"/>
        <a:ext cx="7163832" cy="852143"/>
      </dsp:txXfrm>
    </dsp:sp>
    <dsp:sp modelId="{2679C658-C197-4484-B0D6-CF57DC9F02C8}">
      <dsp:nvSpPr>
        <dsp:cNvPr id="0" name=""/>
        <dsp:cNvSpPr/>
      </dsp:nvSpPr>
      <dsp:spPr>
        <a:xfrm rot="5400000">
          <a:off x="-261872" y="1423745"/>
          <a:ext cx="1231784" cy="708038"/>
        </a:xfrm>
        <a:prstGeom prst="chevron">
          <a:avLst/>
        </a:prstGeom>
        <a:solidFill>
          <a:srgbClr val="CCFF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b="1" kern="1200" dirty="0">
              <a:solidFill>
                <a:schemeClr val="tx1"/>
              </a:solidFill>
            </a:rPr>
            <a:t>2011 -2014</a:t>
          </a:r>
        </a:p>
      </dsp:txBody>
      <dsp:txXfrm rot="-5400000">
        <a:off x="1" y="1515891"/>
        <a:ext cx="708038" cy="523746"/>
      </dsp:txXfrm>
    </dsp:sp>
    <dsp:sp modelId="{EC2F5CF0-3A55-47FC-AC82-6BF08E21A9E7}">
      <dsp:nvSpPr>
        <dsp:cNvPr id="0" name=""/>
        <dsp:cNvSpPr/>
      </dsp:nvSpPr>
      <dsp:spPr>
        <a:xfrm rot="5400000">
          <a:off x="4234308" y="-2401709"/>
          <a:ext cx="952389" cy="80049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solidFill>
                <a:schemeClr val="tx1"/>
              </a:solidFill>
              <a:latin typeface="+mn-lt"/>
            </a:rPr>
            <a:t>Participation in European Partnership Action Against Cancer (EPAAC) Scientific evidence and European mapping of I.O. services </a:t>
          </a:r>
          <a:endParaRPr lang="it-IT" sz="2000" b="1" kern="1200" dirty="0">
            <a:solidFill>
              <a:schemeClr val="tx1"/>
            </a:solidFill>
            <a:latin typeface="+mn-lt"/>
          </a:endParaRPr>
        </a:p>
        <a:p>
          <a:pPr marL="228600" lvl="1" indent="-228600" algn="l" defTabSz="889000">
            <a:lnSpc>
              <a:spcPct val="90000"/>
            </a:lnSpc>
            <a:spcBef>
              <a:spcPct val="0"/>
            </a:spcBef>
            <a:spcAft>
              <a:spcPct val="15000"/>
            </a:spcAft>
            <a:buChar char="••"/>
          </a:pPr>
          <a:r>
            <a:rPr lang="en-US" sz="2000" b="1" kern="1200" dirty="0">
              <a:solidFill>
                <a:schemeClr val="tx1"/>
              </a:solidFill>
              <a:latin typeface="+mn-lt"/>
            </a:rPr>
            <a:t>Publication of the book "CMs for the cancer patient".</a:t>
          </a:r>
          <a:endParaRPr lang="it-IT" sz="2000" b="1" kern="1200" dirty="0">
            <a:solidFill>
              <a:schemeClr val="tx1"/>
            </a:solidFill>
            <a:latin typeface="+mn-lt"/>
          </a:endParaRPr>
        </a:p>
      </dsp:txBody>
      <dsp:txXfrm rot="-5400000">
        <a:off x="708038" y="1171053"/>
        <a:ext cx="7958437" cy="859405"/>
      </dsp:txXfrm>
    </dsp:sp>
    <dsp:sp modelId="{816F13B1-EA90-47D7-955C-9D6B52C03A7D}">
      <dsp:nvSpPr>
        <dsp:cNvPr id="0" name=""/>
        <dsp:cNvSpPr/>
      </dsp:nvSpPr>
      <dsp:spPr>
        <a:xfrm rot="5400000">
          <a:off x="-257154" y="2575168"/>
          <a:ext cx="1222347" cy="708038"/>
        </a:xfrm>
        <a:prstGeom prst="chevron">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a:solidFill>
                <a:schemeClr val="tx1"/>
              </a:solidFill>
            </a:rPr>
            <a:t>2015</a:t>
          </a:r>
        </a:p>
      </dsp:txBody>
      <dsp:txXfrm rot="-5400000">
        <a:off x="1" y="2672032"/>
        <a:ext cx="708038" cy="514309"/>
      </dsp:txXfrm>
    </dsp:sp>
    <dsp:sp modelId="{22EC5E51-3B5C-4922-BF35-E5412CAD8BA0}">
      <dsp:nvSpPr>
        <dsp:cNvPr id="0" name=""/>
        <dsp:cNvSpPr/>
      </dsp:nvSpPr>
      <dsp:spPr>
        <a:xfrm rot="5400000">
          <a:off x="4270192" y="-1230114"/>
          <a:ext cx="880620" cy="79645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0" algn="l" defTabSz="844550">
            <a:lnSpc>
              <a:spcPct val="90000"/>
            </a:lnSpc>
            <a:spcBef>
              <a:spcPct val="0"/>
            </a:spcBef>
            <a:spcAft>
              <a:spcPct val="15000"/>
            </a:spcAft>
            <a:buChar char="••"/>
          </a:pPr>
          <a:endParaRPr lang="it-IT" sz="1700" b="1" kern="1200" dirty="0"/>
        </a:p>
        <a:p>
          <a:pPr marL="228600" lvl="1" indent="-228600" algn="l" defTabSz="889000">
            <a:lnSpc>
              <a:spcPct val="90000"/>
            </a:lnSpc>
            <a:spcBef>
              <a:spcPct val="0"/>
            </a:spcBef>
            <a:spcAft>
              <a:spcPct val="15000"/>
            </a:spcAft>
            <a:buChar char="••"/>
          </a:pPr>
          <a:r>
            <a:rPr lang="en-US" sz="2000" b="1" kern="1200" dirty="0"/>
            <a:t>DGR n. 418/2015 </a:t>
          </a:r>
          <a:r>
            <a:rPr lang="en-US" sz="2000" b="1" kern="1200" dirty="0" smtClean="0"/>
            <a:t>"Integration of complementary medicine in the oncology network of the Tuscan Cancer Institute -</a:t>
          </a:r>
          <a:endParaRPr lang="it-IT" sz="2000" b="1" kern="1200" dirty="0"/>
        </a:p>
        <a:p>
          <a:pPr marL="228600" lvl="1" indent="-228600" algn="l" defTabSz="889000">
            <a:lnSpc>
              <a:spcPct val="90000"/>
            </a:lnSpc>
            <a:spcBef>
              <a:spcPct val="0"/>
            </a:spcBef>
            <a:spcAft>
              <a:spcPct val="15000"/>
            </a:spcAft>
            <a:buChar char="••"/>
          </a:pPr>
          <a:r>
            <a:rPr lang="it-IT" sz="2000" b="1" kern="1200" dirty="0" err="1" smtClean="0"/>
            <a:t>Institutionalisation</a:t>
          </a:r>
          <a:r>
            <a:rPr lang="it-IT" sz="2000" b="1" kern="1200" dirty="0" smtClean="0"/>
            <a:t> </a:t>
          </a:r>
          <a:r>
            <a:rPr lang="en-US" sz="2000" b="1" kern="1200" dirty="0" smtClean="0"/>
            <a:t> of regional working group “Integrative oncology”</a:t>
          </a:r>
          <a:endParaRPr lang="it-IT" sz="2000" b="1" kern="1200" dirty="0"/>
        </a:p>
        <a:p>
          <a:pPr marL="228600" lvl="1" indent="-228600" algn="l" defTabSz="889000">
            <a:lnSpc>
              <a:spcPct val="90000"/>
            </a:lnSpc>
            <a:spcBef>
              <a:spcPct val="0"/>
            </a:spcBef>
            <a:spcAft>
              <a:spcPct val="15000"/>
            </a:spcAft>
            <a:buChar char="••"/>
          </a:pPr>
          <a:endParaRPr lang="it-IT" sz="2000" b="1" kern="1200" dirty="0"/>
        </a:p>
      </dsp:txBody>
      <dsp:txXfrm rot="-5400000">
        <a:off x="728210" y="2354856"/>
        <a:ext cx="7921596" cy="794644"/>
      </dsp:txXfrm>
    </dsp:sp>
    <dsp:sp modelId="{BE789D3D-2884-44D1-86F8-2E75CB248421}">
      <dsp:nvSpPr>
        <dsp:cNvPr id="0" name=""/>
        <dsp:cNvSpPr/>
      </dsp:nvSpPr>
      <dsp:spPr>
        <a:xfrm rot="5400000">
          <a:off x="-505402" y="3963974"/>
          <a:ext cx="1718843" cy="708038"/>
        </a:xfrm>
        <a:prstGeom prst="chevron">
          <a:avLst/>
        </a:prstGeom>
        <a:solidFill>
          <a:srgbClr val="FF99C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b="1" kern="1200" dirty="0">
              <a:solidFill>
                <a:schemeClr val="tx1"/>
              </a:solidFill>
            </a:rPr>
            <a:t>2016 -2018</a:t>
          </a:r>
          <a:endParaRPr lang="it-IT" sz="1800" kern="1200" dirty="0"/>
        </a:p>
      </dsp:txBody>
      <dsp:txXfrm rot="-5400000">
        <a:off x="0" y="3812591"/>
        <a:ext cx="708038" cy="1010805"/>
      </dsp:txXfrm>
    </dsp:sp>
    <dsp:sp modelId="{C8C4C1F4-B0D9-4470-8457-26EF51674D58}">
      <dsp:nvSpPr>
        <dsp:cNvPr id="0" name=""/>
        <dsp:cNvSpPr/>
      </dsp:nvSpPr>
      <dsp:spPr>
        <a:xfrm rot="5400000">
          <a:off x="4066046" y="138518"/>
          <a:ext cx="1288912" cy="80049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smtClean="0">
              <a:solidFill>
                <a:schemeClr val="tx1"/>
              </a:solidFill>
            </a:rPr>
            <a:t>International Congresses "Integrated Oncology" Florence, November 2016 and March 2018</a:t>
          </a:r>
          <a:endParaRPr lang="it-IT" sz="2000" b="1" kern="1200" dirty="0">
            <a:solidFill>
              <a:schemeClr val="tx1"/>
            </a:solidFill>
          </a:endParaRPr>
        </a:p>
        <a:p>
          <a:pPr marL="228600" lvl="1" indent="-228600" algn="l" defTabSz="889000">
            <a:lnSpc>
              <a:spcPct val="90000"/>
            </a:lnSpc>
            <a:spcBef>
              <a:spcPct val="0"/>
            </a:spcBef>
            <a:spcAft>
              <a:spcPct val="15000"/>
            </a:spcAft>
            <a:buChar char="••"/>
          </a:pPr>
          <a:r>
            <a:rPr lang="en-US" sz="2000" b="1" kern="1200" dirty="0">
              <a:solidFill>
                <a:schemeClr val="tx1"/>
              </a:solidFill>
            </a:rPr>
            <a:t>Signing of the Memorandum of Understanding of </a:t>
          </a:r>
          <a:r>
            <a:rPr lang="en-US" sz="2000" b="1" kern="1200" dirty="0" smtClean="0">
              <a:solidFill>
                <a:schemeClr val="tx1"/>
              </a:solidFill>
            </a:rPr>
            <a:t>the Region of </a:t>
          </a:r>
          <a:r>
            <a:rPr lang="en-US" sz="2000" b="1" kern="1200" dirty="0" err="1" smtClean="0">
              <a:solidFill>
                <a:schemeClr val="tx1"/>
              </a:solidFill>
            </a:rPr>
            <a:t>Toscany</a:t>
          </a:r>
          <a:r>
            <a:rPr lang="en-US" sz="2000" b="1" kern="1200" dirty="0" smtClean="0">
              <a:solidFill>
                <a:schemeClr val="tx1"/>
              </a:solidFill>
            </a:rPr>
            <a:t> </a:t>
          </a:r>
          <a:r>
            <a:rPr lang="en-US" sz="2000" b="1" kern="1200" dirty="0">
              <a:solidFill>
                <a:schemeClr val="tx1"/>
              </a:solidFill>
            </a:rPr>
            <a:t>with Memorial Sloan Kettering Cancer Center of New York - USA</a:t>
          </a:r>
          <a:endParaRPr lang="it-IT" sz="2000" b="1" kern="1200" dirty="0">
            <a:solidFill>
              <a:schemeClr val="tx1"/>
            </a:solidFill>
          </a:endParaRPr>
        </a:p>
      </dsp:txBody>
      <dsp:txXfrm rot="-5400000">
        <a:off x="708038" y="3559446"/>
        <a:ext cx="7942010" cy="1163074"/>
      </dsp:txXfrm>
    </dsp:sp>
    <dsp:sp modelId="{EB1C9A94-58F9-4DC0-9F98-417EC4DA56D7}">
      <dsp:nvSpPr>
        <dsp:cNvPr id="0" name=""/>
        <dsp:cNvSpPr/>
      </dsp:nvSpPr>
      <dsp:spPr>
        <a:xfrm rot="5400000">
          <a:off x="-371113" y="5494157"/>
          <a:ext cx="1450264" cy="708038"/>
        </a:xfrm>
        <a:prstGeom prst="chevron">
          <a:avLst/>
        </a:prstGeom>
        <a:solidFill>
          <a:schemeClr val="accent5">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b="1" kern="1200" dirty="0">
              <a:solidFill>
                <a:schemeClr val="tx1"/>
              </a:solidFill>
            </a:rPr>
            <a:t>2018</a:t>
          </a:r>
        </a:p>
      </dsp:txBody>
      <dsp:txXfrm rot="-5400000">
        <a:off x="0" y="5477063"/>
        <a:ext cx="708038" cy="742226"/>
      </dsp:txXfrm>
    </dsp:sp>
    <dsp:sp modelId="{FA74369F-7703-40E6-8ACD-5569E03B5368}">
      <dsp:nvSpPr>
        <dsp:cNvPr id="0" name=""/>
        <dsp:cNvSpPr/>
      </dsp:nvSpPr>
      <dsp:spPr>
        <a:xfrm rot="5400000">
          <a:off x="4134962" y="1668701"/>
          <a:ext cx="1151081" cy="80049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solidFill>
                <a:schemeClr val="tx1"/>
              </a:solidFill>
            </a:rPr>
            <a:t>Publication and dissemination of the regional brochure promoted by ITT "Complementary medicines for the oncological patient".
Health Research Announcement 2018 "Line 3.4 - Research on complementary and integrated medicine"</a:t>
          </a:r>
          <a:endParaRPr lang="it-IT" sz="2000" kern="1200" dirty="0">
            <a:latin typeface="+mn-lt"/>
          </a:endParaRPr>
        </a:p>
      </dsp:txBody>
      <dsp:txXfrm rot="-5400000">
        <a:off x="708039" y="5151816"/>
        <a:ext cx="7948738" cy="10386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C7B2A-0350-4489-BB7F-6650472BE1AB}" type="datetimeFigureOut">
              <a:rPr lang="it-IT" smtClean="0"/>
              <a:t>23/06/2022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6F237-97B4-4587-86D3-8DD2B2DEDFFE}" type="slidenum">
              <a:rPr lang="it-IT" smtClean="0"/>
              <a:t>‹N›</a:t>
            </a:fld>
            <a:endParaRPr lang="it-IT"/>
          </a:p>
        </p:txBody>
      </p:sp>
    </p:spTree>
    <p:extLst>
      <p:ext uri="{BB962C8B-B14F-4D97-AF65-F5344CB8AC3E}">
        <p14:creationId xmlns:p14="http://schemas.microsoft.com/office/powerpoint/2010/main" val="15512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036F237-97B4-4587-86D3-8DD2B2DEDFFE}" type="slidenum">
              <a:rPr lang="it-IT" smtClean="0"/>
              <a:t>20</a:t>
            </a:fld>
            <a:endParaRPr lang="it-IT"/>
          </a:p>
        </p:txBody>
      </p:sp>
    </p:spTree>
    <p:extLst>
      <p:ext uri="{BB962C8B-B14F-4D97-AF65-F5344CB8AC3E}">
        <p14:creationId xmlns:p14="http://schemas.microsoft.com/office/powerpoint/2010/main" val="1279665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1204" name="Segnaposto intestazione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28AC5E0-4984-45BF-A782-1935EB07E0BC}" type="datetimeFigureOut">
              <a:rPr lang="it-IT" smtClean="0"/>
              <a:t>23/06/2022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F55601-5962-43E9-B211-5FB8FFC4CDDF}" type="slidenum">
              <a:rPr lang="it-IT" smtClean="0"/>
              <a:t>‹N›</a:t>
            </a:fld>
            <a:endParaRPr lang="it-IT"/>
          </a:p>
        </p:txBody>
      </p:sp>
    </p:spTree>
    <p:extLst>
      <p:ext uri="{BB962C8B-B14F-4D97-AF65-F5344CB8AC3E}">
        <p14:creationId xmlns:p14="http://schemas.microsoft.com/office/powerpoint/2010/main" val="2493654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28AC5E0-4984-45BF-A782-1935EB07E0BC}" type="datetimeFigureOut">
              <a:rPr lang="it-IT" smtClean="0"/>
              <a:t>23/06/2022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F55601-5962-43E9-B211-5FB8FFC4CDDF}" type="slidenum">
              <a:rPr lang="it-IT" smtClean="0"/>
              <a:t>‹N›</a:t>
            </a:fld>
            <a:endParaRPr lang="it-IT"/>
          </a:p>
        </p:txBody>
      </p:sp>
    </p:spTree>
    <p:extLst>
      <p:ext uri="{BB962C8B-B14F-4D97-AF65-F5344CB8AC3E}">
        <p14:creationId xmlns:p14="http://schemas.microsoft.com/office/powerpoint/2010/main" val="334075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28AC5E0-4984-45BF-A782-1935EB07E0BC}" type="datetimeFigureOut">
              <a:rPr lang="it-IT" smtClean="0"/>
              <a:t>23/06/2022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F55601-5962-43E9-B211-5FB8FFC4CDDF}" type="slidenum">
              <a:rPr lang="it-IT" smtClean="0"/>
              <a:t>‹N›</a:t>
            </a:fld>
            <a:endParaRPr lang="it-IT"/>
          </a:p>
        </p:txBody>
      </p:sp>
    </p:spTree>
    <p:extLst>
      <p:ext uri="{BB962C8B-B14F-4D97-AF65-F5344CB8AC3E}">
        <p14:creationId xmlns:p14="http://schemas.microsoft.com/office/powerpoint/2010/main" val="1125047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314130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28AC5E0-4984-45BF-A782-1935EB07E0BC}" type="datetimeFigureOut">
              <a:rPr lang="it-IT" smtClean="0"/>
              <a:t>23/06/2022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F55601-5962-43E9-B211-5FB8FFC4CDDF}" type="slidenum">
              <a:rPr lang="it-IT" smtClean="0"/>
              <a:t>‹N›</a:t>
            </a:fld>
            <a:endParaRPr lang="it-IT"/>
          </a:p>
        </p:txBody>
      </p:sp>
    </p:spTree>
    <p:extLst>
      <p:ext uri="{BB962C8B-B14F-4D97-AF65-F5344CB8AC3E}">
        <p14:creationId xmlns:p14="http://schemas.microsoft.com/office/powerpoint/2010/main" val="254370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028AC5E0-4984-45BF-A782-1935EB07E0BC}" type="datetimeFigureOut">
              <a:rPr lang="it-IT" smtClean="0"/>
              <a:t>23/06/2022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F55601-5962-43E9-B211-5FB8FFC4CDDF}" type="slidenum">
              <a:rPr lang="it-IT" smtClean="0"/>
              <a:t>‹N›</a:t>
            </a:fld>
            <a:endParaRPr lang="it-IT"/>
          </a:p>
        </p:txBody>
      </p:sp>
    </p:spTree>
    <p:extLst>
      <p:ext uri="{BB962C8B-B14F-4D97-AF65-F5344CB8AC3E}">
        <p14:creationId xmlns:p14="http://schemas.microsoft.com/office/powerpoint/2010/main" val="78553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28AC5E0-4984-45BF-A782-1935EB07E0BC}" type="datetimeFigureOut">
              <a:rPr lang="it-IT" smtClean="0"/>
              <a:t>23/06/2022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8F55601-5962-43E9-B211-5FB8FFC4CDDF}" type="slidenum">
              <a:rPr lang="it-IT" smtClean="0"/>
              <a:t>‹N›</a:t>
            </a:fld>
            <a:endParaRPr lang="it-IT"/>
          </a:p>
        </p:txBody>
      </p:sp>
    </p:spTree>
    <p:extLst>
      <p:ext uri="{BB962C8B-B14F-4D97-AF65-F5344CB8AC3E}">
        <p14:creationId xmlns:p14="http://schemas.microsoft.com/office/powerpoint/2010/main" val="123088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28AC5E0-4984-45BF-A782-1935EB07E0BC}" type="datetimeFigureOut">
              <a:rPr lang="it-IT" smtClean="0"/>
              <a:t>23/06/2022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8F55601-5962-43E9-B211-5FB8FFC4CDDF}" type="slidenum">
              <a:rPr lang="it-IT" smtClean="0"/>
              <a:t>‹N›</a:t>
            </a:fld>
            <a:endParaRPr lang="it-IT"/>
          </a:p>
        </p:txBody>
      </p:sp>
    </p:spTree>
    <p:extLst>
      <p:ext uri="{BB962C8B-B14F-4D97-AF65-F5344CB8AC3E}">
        <p14:creationId xmlns:p14="http://schemas.microsoft.com/office/powerpoint/2010/main" val="215852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028AC5E0-4984-45BF-A782-1935EB07E0BC}" type="datetimeFigureOut">
              <a:rPr lang="it-IT" smtClean="0"/>
              <a:t>23/06/2022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8F55601-5962-43E9-B211-5FB8FFC4CDDF}" type="slidenum">
              <a:rPr lang="it-IT" smtClean="0"/>
              <a:t>‹N›</a:t>
            </a:fld>
            <a:endParaRPr lang="it-IT"/>
          </a:p>
        </p:txBody>
      </p:sp>
    </p:spTree>
    <p:extLst>
      <p:ext uri="{BB962C8B-B14F-4D97-AF65-F5344CB8AC3E}">
        <p14:creationId xmlns:p14="http://schemas.microsoft.com/office/powerpoint/2010/main" val="3207775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28AC5E0-4984-45BF-A782-1935EB07E0BC}" type="datetimeFigureOut">
              <a:rPr lang="it-IT" smtClean="0"/>
              <a:t>23/06/2022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8F55601-5962-43E9-B211-5FB8FFC4CDDF}" type="slidenum">
              <a:rPr lang="it-IT" smtClean="0"/>
              <a:t>‹N›</a:t>
            </a:fld>
            <a:endParaRPr lang="it-IT"/>
          </a:p>
        </p:txBody>
      </p:sp>
    </p:spTree>
    <p:extLst>
      <p:ext uri="{BB962C8B-B14F-4D97-AF65-F5344CB8AC3E}">
        <p14:creationId xmlns:p14="http://schemas.microsoft.com/office/powerpoint/2010/main" val="305749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28AC5E0-4984-45BF-A782-1935EB07E0BC}" type="datetimeFigureOut">
              <a:rPr lang="it-IT" smtClean="0"/>
              <a:t>23/06/2022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8F55601-5962-43E9-B211-5FB8FFC4CDDF}" type="slidenum">
              <a:rPr lang="it-IT" smtClean="0"/>
              <a:t>‹N›</a:t>
            </a:fld>
            <a:endParaRPr lang="it-IT"/>
          </a:p>
        </p:txBody>
      </p:sp>
    </p:spTree>
    <p:extLst>
      <p:ext uri="{BB962C8B-B14F-4D97-AF65-F5344CB8AC3E}">
        <p14:creationId xmlns:p14="http://schemas.microsoft.com/office/powerpoint/2010/main" val="728373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28AC5E0-4984-45BF-A782-1935EB07E0BC}" type="datetimeFigureOut">
              <a:rPr lang="it-IT" smtClean="0"/>
              <a:t>23/06/2022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8F55601-5962-43E9-B211-5FB8FFC4CDDF}" type="slidenum">
              <a:rPr lang="it-IT" smtClean="0"/>
              <a:t>‹N›</a:t>
            </a:fld>
            <a:endParaRPr lang="it-IT"/>
          </a:p>
        </p:txBody>
      </p:sp>
    </p:spTree>
    <p:extLst>
      <p:ext uri="{BB962C8B-B14F-4D97-AF65-F5344CB8AC3E}">
        <p14:creationId xmlns:p14="http://schemas.microsoft.com/office/powerpoint/2010/main" val="2622947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AC5E0-4984-45BF-A782-1935EB07E0BC}" type="datetimeFigureOut">
              <a:rPr lang="it-IT" smtClean="0"/>
              <a:t>23/06/2022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55601-5962-43E9-B211-5FB8FFC4CDDF}" type="slidenum">
              <a:rPr lang="it-IT" smtClean="0"/>
              <a:t>‹N›</a:t>
            </a:fld>
            <a:endParaRPr lang="it-IT"/>
          </a:p>
        </p:txBody>
      </p:sp>
    </p:spTree>
    <p:extLst>
      <p:ext uri="{BB962C8B-B14F-4D97-AF65-F5344CB8AC3E}">
        <p14:creationId xmlns:p14="http://schemas.microsoft.com/office/powerpoint/2010/main" val="331907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package" Target="../embeddings/Documento_di_Microsoft_Word1.docx"/></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7" descr="C:\Users\Dr. Rossi\Pictures\nuovo_logo_quadrato RT.jpg"/>
          <p:cNvPicPr>
            <a:picLocks noChangeAspect="1" noChangeArrowheads="1"/>
          </p:cNvPicPr>
          <p:nvPr/>
        </p:nvPicPr>
        <p:blipFill>
          <a:blip r:embed="rId3" cstate="print"/>
          <a:srcRect/>
          <a:stretch>
            <a:fillRect/>
          </a:stretch>
        </p:blipFill>
        <p:spPr bwMode="auto">
          <a:xfrm>
            <a:off x="179512" y="188680"/>
            <a:ext cx="1855858" cy="720000"/>
          </a:xfrm>
          <a:prstGeom prst="rect">
            <a:avLst/>
          </a:prstGeom>
          <a:noFill/>
          <a:ln w="9525">
            <a:noFill/>
            <a:miter lim="800000"/>
            <a:headEnd/>
            <a:tailEnd/>
          </a:ln>
        </p:spPr>
      </p:pic>
      <p:pic>
        <p:nvPicPr>
          <p:cNvPr id="7" name="Immagine1" descr="Picture 5"/>
          <p:cNvPicPr/>
          <p:nvPr/>
        </p:nvPicPr>
        <p:blipFill>
          <a:blip r:embed="rId4"/>
          <a:stretch>
            <a:fillRect/>
          </a:stretch>
        </p:blipFill>
        <p:spPr bwMode="auto">
          <a:xfrm>
            <a:off x="7452320" y="161680"/>
            <a:ext cx="1512000" cy="720000"/>
          </a:xfrm>
          <a:prstGeom prst="rect">
            <a:avLst/>
          </a:prstGeom>
        </p:spPr>
      </p:pic>
      <p:pic>
        <p:nvPicPr>
          <p:cNvPr id="8" name="Immagine2" descr="Picture 2"/>
          <p:cNvPicPr/>
          <p:nvPr/>
        </p:nvPicPr>
        <p:blipFill>
          <a:blip r:embed="rId5"/>
          <a:stretch>
            <a:fillRect/>
          </a:stretch>
        </p:blipFill>
        <p:spPr bwMode="auto">
          <a:xfrm>
            <a:off x="3612476" y="215680"/>
            <a:ext cx="1919047" cy="666000"/>
          </a:xfrm>
          <a:prstGeom prst="rect">
            <a:avLst/>
          </a:prstGeom>
        </p:spPr>
      </p:pic>
      <p:sp>
        <p:nvSpPr>
          <p:cNvPr id="4" name="Rettangolo 3"/>
          <p:cNvSpPr/>
          <p:nvPr/>
        </p:nvSpPr>
        <p:spPr>
          <a:xfrm>
            <a:off x="179596" y="930058"/>
            <a:ext cx="8784808" cy="2739211"/>
          </a:xfrm>
          <a:prstGeom prst="rect">
            <a:avLst/>
          </a:prstGeom>
        </p:spPr>
        <p:txBody>
          <a:bodyPr wrap="square">
            <a:spAutoFit/>
          </a:bodyPr>
          <a:lstStyle/>
          <a:p>
            <a:pPr algn="ctr"/>
            <a:r>
              <a:rPr lang="it-IT" sz="3600" b="1" dirty="0" err="1" smtClean="0">
                <a:solidFill>
                  <a:schemeClr val="bg1"/>
                </a:solidFill>
              </a:rPr>
              <a:t>Multidisciplinary</a:t>
            </a:r>
            <a:r>
              <a:rPr lang="it-IT" sz="3600" b="1" dirty="0" smtClean="0">
                <a:solidFill>
                  <a:schemeClr val="bg1"/>
                </a:solidFill>
              </a:rPr>
              <a:t> and integrative </a:t>
            </a:r>
            <a:r>
              <a:rPr lang="it-IT" sz="3600" b="1" dirty="0" err="1" smtClean="0">
                <a:solidFill>
                  <a:schemeClr val="bg1"/>
                </a:solidFill>
              </a:rPr>
              <a:t>approach</a:t>
            </a:r>
            <a:r>
              <a:rPr lang="it-IT" sz="3600" b="1" dirty="0" smtClean="0">
                <a:solidFill>
                  <a:schemeClr val="bg1"/>
                </a:solidFill>
              </a:rPr>
              <a:t> </a:t>
            </a:r>
          </a:p>
          <a:p>
            <a:pPr algn="ctr"/>
            <a:r>
              <a:rPr lang="it-IT" sz="3600" b="1" dirty="0" smtClean="0">
                <a:solidFill>
                  <a:schemeClr val="bg1"/>
                </a:solidFill>
              </a:rPr>
              <a:t>to </a:t>
            </a:r>
            <a:r>
              <a:rPr lang="it-IT" sz="3600" b="1" dirty="0" err="1" smtClean="0">
                <a:solidFill>
                  <a:schemeClr val="bg1"/>
                </a:solidFill>
              </a:rPr>
              <a:t>cancer</a:t>
            </a:r>
            <a:r>
              <a:rPr lang="it-IT" sz="3600" b="1" dirty="0" smtClean="0">
                <a:solidFill>
                  <a:schemeClr val="bg1"/>
                </a:solidFill>
              </a:rPr>
              <a:t> </a:t>
            </a:r>
            <a:r>
              <a:rPr lang="it-IT" sz="3600" b="1" dirty="0" err="1" smtClean="0">
                <a:solidFill>
                  <a:schemeClr val="bg1"/>
                </a:solidFill>
              </a:rPr>
              <a:t>patients</a:t>
            </a:r>
            <a:r>
              <a:rPr lang="it-IT" sz="3600" b="1" dirty="0" smtClean="0">
                <a:solidFill>
                  <a:schemeClr val="bg1"/>
                </a:solidFill>
              </a:rPr>
              <a:t> and </a:t>
            </a:r>
            <a:r>
              <a:rPr lang="it-IT" sz="3600" b="1" dirty="0" err="1" smtClean="0">
                <a:solidFill>
                  <a:schemeClr val="bg1"/>
                </a:solidFill>
              </a:rPr>
              <a:t>diseases</a:t>
            </a:r>
            <a:r>
              <a:rPr lang="it-IT" sz="3600" b="1" dirty="0" smtClean="0">
                <a:solidFill>
                  <a:schemeClr val="bg1"/>
                </a:solidFill>
              </a:rPr>
              <a:t>  </a:t>
            </a:r>
          </a:p>
          <a:p>
            <a:pPr algn="ctr"/>
            <a:r>
              <a:rPr lang="it-IT" sz="2800" b="1" dirty="0" smtClean="0">
                <a:solidFill>
                  <a:schemeClr val="bg1"/>
                </a:solidFill>
              </a:rPr>
              <a:t>Elio </a:t>
            </a:r>
            <a:r>
              <a:rPr lang="it-IT" sz="2800" b="1" dirty="0">
                <a:solidFill>
                  <a:schemeClr val="bg1"/>
                </a:solidFill>
              </a:rPr>
              <a:t>G. </a:t>
            </a:r>
            <a:r>
              <a:rPr lang="it-IT" sz="2800" b="1" dirty="0" smtClean="0">
                <a:solidFill>
                  <a:schemeClr val="bg1"/>
                </a:solidFill>
              </a:rPr>
              <a:t>Rossi</a:t>
            </a:r>
          </a:p>
          <a:p>
            <a:pPr algn="ctr"/>
            <a:r>
              <a:rPr lang="it-IT" sz="2400" b="1" dirty="0" smtClean="0">
                <a:solidFill>
                  <a:srgbClr val="FFFF00"/>
                </a:solidFill>
              </a:rPr>
              <a:t>Clinic of </a:t>
            </a:r>
            <a:r>
              <a:rPr lang="it-IT" sz="2400" b="1" dirty="0" err="1" smtClean="0">
                <a:solidFill>
                  <a:srgbClr val="FFFF00"/>
                </a:solidFill>
              </a:rPr>
              <a:t>Complementary</a:t>
            </a:r>
            <a:r>
              <a:rPr lang="it-IT" sz="2400" b="1" dirty="0" smtClean="0">
                <a:solidFill>
                  <a:srgbClr val="FFFF00"/>
                </a:solidFill>
              </a:rPr>
              <a:t> Medicine and </a:t>
            </a:r>
            <a:r>
              <a:rPr lang="it-IT" sz="2400" b="1" dirty="0" err="1" smtClean="0">
                <a:solidFill>
                  <a:srgbClr val="FFFF00"/>
                </a:solidFill>
              </a:rPr>
              <a:t>diet</a:t>
            </a:r>
            <a:r>
              <a:rPr lang="it-IT" sz="2400" b="1" dirty="0" smtClean="0">
                <a:solidFill>
                  <a:srgbClr val="FFFF00"/>
                </a:solidFill>
              </a:rPr>
              <a:t> in </a:t>
            </a:r>
            <a:r>
              <a:rPr lang="it-IT" sz="2400" b="1" dirty="0" err="1" smtClean="0">
                <a:solidFill>
                  <a:srgbClr val="FFFF00"/>
                </a:solidFill>
              </a:rPr>
              <a:t>oncology</a:t>
            </a:r>
            <a:r>
              <a:rPr lang="it-IT" sz="2400" b="1" dirty="0" smtClean="0">
                <a:solidFill>
                  <a:srgbClr val="FFFF00"/>
                </a:solidFill>
              </a:rPr>
              <a:t> – </a:t>
            </a:r>
          </a:p>
          <a:p>
            <a:pPr algn="ctr"/>
            <a:r>
              <a:rPr lang="it-IT" sz="2400" b="1" dirty="0" smtClean="0">
                <a:solidFill>
                  <a:srgbClr val="FFFF00"/>
                </a:solidFill>
              </a:rPr>
              <a:t>AUSL </a:t>
            </a:r>
            <a:r>
              <a:rPr lang="it-IT" sz="2400" b="1" dirty="0" err="1" smtClean="0">
                <a:solidFill>
                  <a:srgbClr val="FFFF00"/>
                </a:solidFill>
              </a:rPr>
              <a:t>Tuscany</a:t>
            </a:r>
            <a:r>
              <a:rPr lang="it-IT" sz="2400" b="1" dirty="0" smtClean="0">
                <a:solidFill>
                  <a:srgbClr val="FFFF00"/>
                </a:solidFill>
              </a:rPr>
              <a:t> North West – Lucca (</a:t>
            </a:r>
            <a:r>
              <a:rPr lang="it-IT" sz="2400" b="1" dirty="0" err="1" smtClean="0">
                <a:solidFill>
                  <a:srgbClr val="FFFF00"/>
                </a:solidFill>
              </a:rPr>
              <a:t>Italy</a:t>
            </a:r>
            <a:r>
              <a:rPr lang="it-IT" sz="2400" dirty="0" smtClean="0">
                <a:solidFill>
                  <a:srgbClr val="FFFF00"/>
                </a:solidFill>
              </a:rPr>
              <a:t>)</a:t>
            </a:r>
          </a:p>
          <a:p>
            <a:pPr algn="ctr"/>
            <a:r>
              <a:rPr lang="it-IT" sz="2400" b="1" dirty="0" smtClean="0">
                <a:solidFill>
                  <a:schemeClr val="bg1"/>
                </a:solidFill>
              </a:rPr>
              <a:t> </a:t>
            </a:r>
            <a:endParaRPr lang="it-IT" sz="2400" dirty="0">
              <a:solidFill>
                <a:schemeClr val="bg1"/>
              </a:solidFill>
            </a:endParaRPr>
          </a:p>
        </p:txBody>
      </p:sp>
    </p:spTree>
    <p:extLst>
      <p:ext uri="{BB962C8B-B14F-4D97-AF65-F5344CB8AC3E}">
        <p14:creationId xmlns:p14="http://schemas.microsoft.com/office/powerpoint/2010/main" val="3623276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404664"/>
            <a:ext cx="4176464" cy="59940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5" y="404664"/>
            <a:ext cx="4104455" cy="59940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20" y="403310"/>
            <a:ext cx="4356188" cy="61220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96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49"/>
            <a:ext cx="7992888" cy="634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972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1" descr="Picture 5"/>
          <p:cNvPicPr/>
          <p:nvPr/>
        </p:nvPicPr>
        <p:blipFill>
          <a:blip r:embed="rId2"/>
          <a:stretch>
            <a:fillRect/>
          </a:stretch>
        </p:blipFill>
        <p:spPr bwMode="auto">
          <a:xfrm>
            <a:off x="7740352" y="113087"/>
            <a:ext cx="1260000" cy="540000"/>
          </a:xfrm>
          <a:prstGeom prst="rect">
            <a:avLst/>
          </a:prstGeom>
        </p:spPr>
      </p:pic>
      <p:pic>
        <p:nvPicPr>
          <p:cNvPr id="6" name="Picture 97" descr="C:\Users\Dr. Rossi\Pictures\nuovo_logo_quadrato RT.jpg"/>
          <p:cNvPicPr>
            <a:picLocks noChangeAspect="1" noChangeArrowheads="1"/>
          </p:cNvPicPr>
          <p:nvPr/>
        </p:nvPicPr>
        <p:blipFill>
          <a:blip r:embed="rId3" cstate="print"/>
          <a:srcRect/>
          <a:stretch>
            <a:fillRect/>
          </a:stretch>
        </p:blipFill>
        <p:spPr bwMode="auto">
          <a:xfrm>
            <a:off x="323526" y="131690"/>
            <a:ext cx="1484697" cy="576000"/>
          </a:xfrm>
          <a:prstGeom prst="rect">
            <a:avLst/>
          </a:prstGeom>
          <a:noFill/>
          <a:ln w="9525">
            <a:noFill/>
            <a:miter lim="800000"/>
            <a:headEnd/>
            <a:tailEnd/>
          </a:ln>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358" y="908720"/>
            <a:ext cx="8515350" cy="5828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711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26" y="1223814"/>
            <a:ext cx="84201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6"/>
            <a:ext cx="8208912" cy="8911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44" y="3933056"/>
            <a:ext cx="8174012" cy="281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014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p:cNvGraphicFramePr>
            <a:graphicFrameLocks noChangeAspect="1"/>
          </p:cNvGraphicFramePr>
          <p:nvPr>
            <p:extLst>
              <p:ext uri="{D42A27DB-BD31-4B8C-83A1-F6EECF244321}">
                <p14:modId xmlns:p14="http://schemas.microsoft.com/office/powerpoint/2010/main" val="1233264989"/>
              </p:ext>
            </p:extLst>
          </p:nvPr>
        </p:nvGraphicFramePr>
        <p:xfrm>
          <a:off x="971600" y="73025"/>
          <a:ext cx="7416824" cy="6713538"/>
        </p:xfrm>
        <a:graphic>
          <a:graphicData uri="http://schemas.openxmlformats.org/presentationml/2006/ole">
            <mc:AlternateContent xmlns:mc="http://schemas.openxmlformats.org/markup-compatibility/2006">
              <mc:Choice xmlns:v="urn:schemas-microsoft-com:vml" Requires="v">
                <p:oleObj spid="_x0000_s1026" name="Documento" r:id="rId4" imgW="6248343" imgH="6713470" progId="Word.Document.12">
                  <p:embed/>
                </p:oleObj>
              </mc:Choice>
              <mc:Fallback>
                <p:oleObj name="Documento" r:id="rId4" imgW="6248343" imgH="6713470" progId="Word.Document.12">
                  <p:embed/>
                  <p:pic>
                    <p:nvPicPr>
                      <p:cNvPr id="0" name=""/>
                      <p:cNvPicPr/>
                      <p:nvPr/>
                    </p:nvPicPr>
                    <p:blipFill>
                      <a:blip r:embed="rId5"/>
                      <a:stretch>
                        <a:fillRect/>
                      </a:stretch>
                    </p:blipFill>
                    <p:spPr>
                      <a:xfrm>
                        <a:off x="971600" y="73025"/>
                        <a:ext cx="7416824" cy="6713538"/>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886919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274638"/>
            <a:ext cx="8229600" cy="1210146"/>
          </a:xfrm>
        </p:spPr>
        <p:txBody>
          <a:bodyPr>
            <a:normAutofit fontScale="90000"/>
          </a:bodyPr>
          <a:lstStyle/>
          <a:p>
            <a:r>
              <a:rPr lang="it-IT" sz="3200" b="1" dirty="0">
                <a:solidFill>
                  <a:srgbClr val="0000CC"/>
                </a:solidFill>
              </a:rPr>
              <a:t>Una vetrina di buone pratiche sul </a:t>
            </a:r>
            <a:br>
              <a:rPr lang="it-IT" sz="3200" b="1" dirty="0">
                <a:solidFill>
                  <a:srgbClr val="0000CC"/>
                </a:solidFill>
              </a:rPr>
            </a:br>
            <a:r>
              <a:rPr lang="it-IT" sz="3200" b="1" dirty="0">
                <a:solidFill>
                  <a:srgbClr val="0000CC"/>
                </a:solidFill>
              </a:rPr>
              <a:t>cancro presentata alla Commissione e al </a:t>
            </a:r>
            <a:br>
              <a:rPr lang="it-IT" sz="3200" b="1" dirty="0">
                <a:solidFill>
                  <a:srgbClr val="0000CC"/>
                </a:solidFill>
              </a:rPr>
            </a:br>
            <a:r>
              <a:rPr lang="it-IT" sz="3200" b="1" dirty="0">
                <a:solidFill>
                  <a:srgbClr val="0000CC"/>
                </a:solidFill>
              </a:rPr>
              <a:t>Parlamento Europeo dai membri di EUREGHA </a:t>
            </a:r>
          </a:p>
        </p:txBody>
      </p:sp>
      <p:pic>
        <p:nvPicPr>
          <p:cNvPr id="4" name="Immagine1" descr="Picture 5"/>
          <p:cNvPicPr/>
          <p:nvPr/>
        </p:nvPicPr>
        <p:blipFill>
          <a:blip r:embed="rId2"/>
          <a:stretch>
            <a:fillRect/>
          </a:stretch>
        </p:blipFill>
        <p:spPr bwMode="auto">
          <a:xfrm>
            <a:off x="7760039" y="137785"/>
            <a:ext cx="1260000" cy="540000"/>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700808"/>
            <a:ext cx="3708000" cy="50101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071" y="1834857"/>
            <a:ext cx="4990968" cy="474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e 8"/>
          <p:cNvSpPr/>
          <p:nvPr/>
        </p:nvSpPr>
        <p:spPr>
          <a:xfrm>
            <a:off x="4012879" y="4869160"/>
            <a:ext cx="4990968" cy="576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97" descr="C:\Users\Dr. Rossi\Pictures\nuovo_logo_quadrato RT.jpg"/>
          <p:cNvPicPr>
            <a:picLocks noChangeAspect="1" noChangeArrowheads="1"/>
          </p:cNvPicPr>
          <p:nvPr/>
        </p:nvPicPr>
        <p:blipFill>
          <a:blip r:embed="rId5" cstate="print"/>
          <a:srcRect/>
          <a:stretch>
            <a:fillRect/>
          </a:stretch>
        </p:blipFill>
        <p:spPr bwMode="auto">
          <a:xfrm>
            <a:off x="187794" y="137790"/>
            <a:ext cx="1484694" cy="576000"/>
          </a:xfrm>
          <a:prstGeom prst="rect">
            <a:avLst/>
          </a:prstGeom>
          <a:noFill/>
          <a:ln w="9525">
            <a:noFill/>
            <a:miter lim="800000"/>
            <a:headEnd/>
            <a:tailEnd/>
          </a:ln>
        </p:spPr>
      </p:pic>
    </p:spTree>
    <p:extLst>
      <p:ext uri="{BB962C8B-B14F-4D97-AF65-F5344CB8AC3E}">
        <p14:creationId xmlns:p14="http://schemas.microsoft.com/office/powerpoint/2010/main" val="267733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71640" y="347087"/>
            <a:ext cx="9144000" cy="634082"/>
          </a:xfrm>
        </p:spPr>
        <p:txBody>
          <a:bodyPr>
            <a:noAutofit/>
          </a:bodyPr>
          <a:lstStyle/>
          <a:p>
            <a:r>
              <a:rPr lang="it-IT" sz="2800" b="1" dirty="0">
                <a:solidFill>
                  <a:srgbClr val="0000CC"/>
                </a:solidFill>
              </a:rPr>
              <a:t>Integrazione del nuovo gruppo di lavoro </a:t>
            </a:r>
            <a:br>
              <a:rPr lang="it-IT" sz="2800" b="1" dirty="0">
                <a:solidFill>
                  <a:srgbClr val="0000CC"/>
                </a:solidFill>
              </a:rPr>
            </a:br>
            <a:r>
              <a:rPr lang="it-IT" sz="2800" b="1" dirty="0">
                <a:solidFill>
                  <a:srgbClr val="0000CC"/>
                </a:solidFill>
              </a:rPr>
              <a:t>regionale di oncologia integrata (nota ISPRO del 29.3.22)</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924" y="3705671"/>
            <a:ext cx="5319332" cy="299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196752"/>
            <a:ext cx="7704856" cy="26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magine1" descr="Picture 5"/>
          <p:cNvPicPr/>
          <p:nvPr/>
        </p:nvPicPr>
        <p:blipFill>
          <a:blip r:embed="rId4"/>
          <a:stretch>
            <a:fillRect/>
          </a:stretch>
        </p:blipFill>
        <p:spPr bwMode="auto">
          <a:xfrm>
            <a:off x="179512" y="113087"/>
            <a:ext cx="1044000" cy="468000"/>
          </a:xfrm>
          <a:prstGeom prst="rect">
            <a:avLst/>
          </a:prstGeom>
        </p:spPr>
      </p:pic>
      <p:pic>
        <p:nvPicPr>
          <p:cNvPr id="10" name="Immagine2" descr="Picture 2"/>
          <p:cNvPicPr/>
          <p:nvPr/>
        </p:nvPicPr>
        <p:blipFill>
          <a:blip r:embed="rId5"/>
          <a:stretch>
            <a:fillRect/>
          </a:stretch>
        </p:blipFill>
        <p:spPr bwMode="auto">
          <a:xfrm>
            <a:off x="7812360" y="113087"/>
            <a:ext cx="1260000" cy="468000"/>
          </a:xfrm>
          <a:prstGeom prst="rect">
            <a:avLst/>
          </a:prstGeom>
        </p:spPr>
      </p:pic>
    </p:spTree>
    <p:extLst>
      <p:ext uri="{BB962C8B-B14F-4D97-AF65-F5344CB8AC3E}">
        <p14:creationId xmlns:p14="http://schemas.microsoft.com/office/powerpoint/2010/main" val="1568567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006" y="2276872"/>
            <a:ext cx="5868000" cy="43995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86807" y="102299"/>
            <a:ext cx="8970404" cy="1938992"/>
          </a:xfrm>
          <a:prstGeom prst="rect">
            <a:avLst/>
          </a:prstGeom>
        </p:spPr>
        <p:txBody>
          <a:bodyPr wrap="none">
            <a:spAutoFit/>
          </a:bodyPr>
          <a:lstStyle/>
          <a:p>
            <a:pPr algn="ctr"/>
            <a:r>
              <a:rPr lang="it-IT" sz="3600" b="1" dirty="0" smtClean="0">
                <a:solidFill>
                  <a:srgbClr val="0000CC"/>
                </a:solidFill>
              </a:rPr>
              <a:t>M. Bonucci – F. Marino</a:t>
            </a:r>
          </a:p>
          <a:p>
            <a:pPr algn="ctr"/>
            <a:r>
              <a:rPr lang="it-IT" sz="3600" b="1" dirty="0" smtClean="0">
                <a:solidFill>
                  <a:srgbClr val="0000CC"/>
                </a:solidFill>
              </a:rPr>
              <a:t>'Principi </a:t>
            </a:r>
            <a:r>
              <a:rPr lang="it-IT" sz="3600" b="1" dirty="0">
                <a:solidFill>
                  <a:srgbClr val="0000CC"/>
                </a:solidFill>
              </a:rPr>
              <a:t>di oncologia integrata'</a:t>
            </a:r>
          </a:p>
          <a:p>
            <a:pPr algn="ctr"/>
            <a:r>
              <a:rPr lang="it-IT" sz="2400" b="1" dirty="0" smtClean="0">
                <a:solidFill>
                  <a:srgbClr val="0000CC"/>
                </a:solidFill>
              </a:rPr>
              <a:t>ARTOI </a:t>
            </a:r>
            <a:r>
              <a:rPr lang="it-IT" sz="2400" b="1" dirty="0">
                <a:solidFill>
                  <a:srgbClr val="0000CC"/>
                </a:solidFill>
              </a:rPr>
              <a:t>(Associazione Ricerca Terapie </a:t>
            </a:r>
            <a:r>
              <a:rPr lang="it-IT" sz="2400" b="1" dirty="0" smtClean="0">
                <a:solidFill>
                  <a:srgbClr val="0000CC"/>
                </a:solidFill>
              </a:rPr>
              <a:t>Oncologia </a:t>
            </a:r>
            <a:r>
              <a:rPr lang="it-IT" sz="2400" b="1" dirty="0">
                <a:solidFill>
                  <a:srgbClr val="0000CC"/>
                </a:solidFill>
              </a:rPr>
              <a:t>Integrata</a:t>
            </a:r>
            <a:r>
              <a:rPr lang="en-US" sz="2400" b="1" dirty="0" smtClean="0">
                <a:solidFill>
                  <a:srgbClr val="0000CC"/>
                </a:solidFill>
              </a:rPr>
              <a:t>)</a:t>
            </a:r>
            <a:r>
              <a:rPr lang="it-IT" sz="2400" dirty="0" smtClean="0"/>
              <a:t> </a:t>
            </a:r>
          </a:p>
          <a:p>
            <a:pPr algn="ctr"/>
            <a:r>
              <a:rPr lang="it-IT" sz="2400" b="1" dirty="0" smtClean="0">
                <a:solidFill>
                  <a:srgbClr val="0000CC"/>
                </a:solidFill>
              </a:rPr>
              <a:t>in collaborazione con il </a:t>
            </a:r>
            <a:r>
              <a:rPr lang="it-IT" sz="2400" b="1" dirty="0">
                <a:solidFill>
                  <a:srgbClr val="0000CC"/>
                </a:solidFill>
              </a:rPr>
              <a:t>Gruppo nazionale multidisciplinare "6 luglio" </a:t>
            </a:r>
          </a:p>
        </p:txBody>
      </p:sp>
    </p:spTree>
    <p:extLst>
      <p:ext uri="{BB962C8B-B14F-4D97-AF65-F5344CB8AC3E}">
        <p14:creationId xmlns:p14="http://schemas.microsoft.com/office/powerpoint/2010/main" val="2911899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5275"/>
            <a:ext cx="8382000" cy="656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97" descr="C:\Users\Dr. Rossi\Pictures\nuovo_logo_quadrato RT.jpg"/>
          <p:cNvPicPr>
            <a:picLocks noChangeAspect="1" noChangeArrowheads="1"/>
          </p:cNvPicPr>
          <p:nvPr/>
        </p:nvPicPr>
        <p:blipFill>
          <a:blip r:embed="rId3" cstate="print"/>
          <a:srcRect/>
          <a:stretch>
            <a:fillRect/>
          </a:stretch>
        </p:blipFill>
        <p:spPr bwMode="auto">
          <a:xfrm>
            <a:off x="107504" y="90527"/>
            <a:ext cx="1260000" cy="488827"/>
          </a:xfrm>
          <a:prstGeom prst="rect">
            <a:avLst/>
          </a:prstGeom>
          <a:noFill/>
          <a:ln w="9525">
            <a:noFill/>
            <a:miter lim="800000"/>
            <a:headEnd/>
            <a:tailEnd/>
          </a:ln>
        </p:spPr>
      </p:pic>
      <p:pic>
        <p:nvPicPr>
          <p:cNvPr id="4" name="Immagine1" descr="Picture 5"/>
          <p:cNvPicPr/>
          <p:nvPr/>
        </p:nvPicPr>
        <p:blipFill>
          <a:blip r:embed="rId4"/>
          <a:stretch>
            <a:fillRect/>
          </a:stretch>
        </p:blipFill>
        <p:spPr bwMode="auto">
          <a:xfrm>
            <a:off x="7884368" y="137785"/>
            <a:ext cx="1044000" cy="432000"/>
          </a:xfrm>
          <a:prstGeom prst="rect">
            <a:avLst/>
          </a:prstGeom>
        </p:spPr>
      </p:pic>
      <p:sp>
        <p:nvSpPr>
          <p:cNvPr id="5" name="Rettangolo 4"/>
          <p:cNvSpPr/>
          <p:nvPr/>
        </p:nvSpPr>
        <p:spPr>
          <a:xfrm>
            <a:off x="1547664" y="0"/>
            <a:ext cx="6264696" cy="830997"/>
          </a:xfrm>
          <a:prstGeom prst="rect">
            <a:avLst/>
          </a:prstGeom>
          <a:solidFill>
            <a:schemeClr val="bg1"/>
          </a:solidFill>
        </p:spPr>
        <p:txBody>
          <a:bodyPr wrap="square">
            <a:spAutoFit/>
          </a:bodyPr>
          <a:lstStyle/>
          <a:p>
            <a:pPr algn="ctr"/>
            <a:r>
              <a:rPr lang="en-US" sz="2400" b="1" dirty="0" smtClean="0">
                <a:solidFill>
                  <a:srgbClr val="0000CC"/>
                </a:solidFill>
              </a:rPr>
              <a:t>Clinics of Integrative </a:t>
            </a:r>
            <a:r>
              <a:rPr lang="en-US" sz="2400" b="1" dirty="0">
                <a:solidFill>
                  <a:srgbClr val="0000CC"/>
                </a:solidFill>
              </a:rPr>
              <a:t>medicine </a:t>
            </a:r>
            <a:r>
              <a:rPr lang="en-US" sz="2400" b="1" dirty="0" smtClean="0">
                <a:solidFill>
                  <a:srgbClr val="0000CC"/>
                </a:solidFill>
              </a:rPr>
              <a:t>in </a:t>
            </a:r>
            <a:r>
              <a:rPr lang="en-US" sz="2400" b="1" dirty="0">
                <a:solidFill>
                  <a:srgbClr val="0000CC"/>
                </a:solidFill>
              </a:rPr>
              <a:t>oncology </a:t>
            </a:r>
            <a:r>
              <a:rPr lang="en-US" sz="2400" b="1" dirty="0" smtClean="0">
                <a:solidFill>
                  <a:srgbClr val="0000CC"/>
                </a:solidFill>
              </a:rPr>
              <a:t>in Public Health System of </a:t>
            </a:r>
            <a:r>
              <a:rPr lang="en-US" sz="2400" b="1" dirty="0">
                <a:solidFill>
                  <a:srgbClr val="0000CC"/>
                </a:solidFill>
              </a:rPr>
              <a:t>Tuscany Region</a:t>
            </a:r>
            <a:endParaRPr lang="it-IT" sz="2400" dirty="0"/>
          </a:p>
        </p:txBody>
      </p:sp>
    </p:spTree>
    <p:extLst>
      <p:ext uri="{BB962C8B-B14F-4D97-AF65-F5344CB8AC3E}">
        <p14:creationId xmlns:p14="http://schemas.microsoft.com/office/powerpoint/2010/main" val="2717214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8524"/>
            <a:ext cx="8028016" cy="6563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919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214423"/>
            <a:ext cx="7886700" cy="903880"/>
          </a:xfrm>
        </p:spPr>
        <p:txBody>
          <a:bodyPr>
            <a:normAutofit fontScale="90000"/>
          </a:bodyPr>
          <a:lstStyle/>
          <a:p>
            <a:pPr algn="ctr"/>
            <a:r>
              <a:rPr lang="en-US" sz="3200" b="1" dirty="0" smtClean="0">
                <a:solidFill>
                  <a:srgbClr val="FF0000"/>
                </a:solidFill>
                <a:latin typeface="+mn-lt"/>
              </a:rPr>
              <a:t>Use of Complementary medicine </a:t>
            </a:r>
            <a:br>
              <a:rPr lang="en-US" sz="3200" b="1" dirty="0" smtClean="0">
                <a:solidFill>
                  <a:srgbClr val="FF0000"/>
                </a:solidFill>
                <a:latin typeface="+mn-lt"/>
              </a:rPr>
            </a:br>
            <a:r>
              <a:rPr lang="en-US" sz="3200" b="1" dirty="0" smtClean="0">
                <a:solidFill>
                  <a:srgbClr val="FF0000"/>
                </a:solidFill>
                <a:latin typeface="+mn-lt"/>
              </a:rPr>
              <a:t>by cancer patients: Epidemiological Data</a:t>
            </a:r>
            <a:endParaRPr lang="it-IT" sz="3200" b="1" dirty="0">
              <a:solidFill>
                <a:srgbClr val="FF0000"/>
              </a:solidFill>
              <a:latin typeface="+mn-lt"/>
            </a:endParaRPr>
          </a:p>
        </p:txBody>
      </p:sp>
      <p:sp>
        <p:nvSpPr>
          <p:cNvPr id="3" name="Segnaposto contenuto 2"/>
          <p:cNvSpPr>
            <a:spLocks noGrp="1"/>
          </p:cNvSpPr>
          <p:nvPr>
            <p:ph idx="1"/>
          </p:nvPr>
        </p:nvSpPr>
        <p:spPr>
          <a:xfrm>
            <a:off x="179512" y="1340768"/>
            <a:ext cx="8801050" cy="5812449"/>
          </a:xfrm>
        </p:spPr>
        <p:txBody>
          <a:bodyPr>
            <a:normAutofit fontScale="62500" lnSpcReduction="20000"/>
          </a:bodyPr>
          <a:lstStyle/>
          <a:p>
            <a:r>
              <a:rPr lang="en-US" sz="3800" dirty="0" smtClean="0"/>
              <a:t>In </a:t>
            </a:r>
            <a:r>
              <a:rPr lang="en-US" sz="3800" dirty="0"/>
              <a:t>the United States, approximately </a:t>
            </a:r>
            <a:r>
              <a:rPr lang="en-US" sz="3800" b="1" dirty="0"/>
              <a:t>38% of adults and 12% of children </a:t>
            </a:r>
            <a:r>
              <a:rPr lang="en-US" sz="3800" dirty="0"/>
              <a:t>use some form of Complementary and/or Integrative therapies </a:t>
            </a:r>
            <a:r>
              <a:rPr lang="en-US" sz="2100" b="1" dirty="0" smtClean="0"/>
              <a:t>(</a:t>
            </a:r>
            <a:r>
              <a:rPr lang="pt-PT" sz="2100" i="1" dirty="0" smtClean="0"/>
              <a:t>NCCAM. The </a:t>
            </a:r>
            <a:r>
              <a:rPr lang="pt-PT" sz="2100" i="1" dirty="0"/>
              <a:t>Use of Complementary and Alternative Medicine in the United States. December </a:t>
            </a:r>
            <a:r>
              <a:rPr lang="pt-PT" sz="2100" i="1" dirty="0" smtClean="0"/>
              <a:t>2008</a:t>
            </a:r>
            <a:r>
              <a:rPr lang="pt-PT" sz="2100" b="1" dirty="0" smtClean="0"/>
              <a:t>) </a:t>
            </a:r>
          </a:p>
          <a:p>
            <a:r>
              <a:rPr lang="en-US" sz="3800" dirty="0" smtClean="0"/>
              <a:t>More </a:t>
            </a:r>
            <a:r>
              <a:rPr lang="en-US" sz="3800" dirty="0"/>
              <a:t>in detail, a European multicenter study </a:t>
            </a:r>
            <a:r>
              <a:rPr lang="en-US" sz="3800" dirty="0" smtClean="0"/>
              <a:t>reported </a:t>
            </a:r>
            <a:r>
              <a:rPr lang="en-US" sz="3800" dirty="0"/>
              <a:t>that </a:t>
            </a:r>
            <a:r>
              <a:rPr lang="en-US" sz="3800" b="1" dirty="0"/>
              <a:t>32.2%</a:t>
            </a:r>
            <a:r>
              <a:rPr lang="en-US" sz="3800" dirty="0"/>
              <a:t> of people are treated with complementary therapies, with percentages ranging from </a:t>
            </a:r>
            <a:r>
              <a:rPr lang="en-US" sz="3800" b="1" dirty="0"/>
              <a:t>5% to 74.8%. </a:t>
            </a:r>
            <a:r>
              <a:rPr lang="en-US" b="1" dirty="0" smtClean="0"/>
              <a:t>(</a:t>
            </a:r>
            <a:r>
              <a:rPr lang="en-US" sz="2300" i="1" dirty="0" smtClean="0"/>
              <a:t>A</a:t>
            </a:r>
            <a:r>
              <a:rPr lang="en-US" sz="2300" i="1" dirty="0"/>
              <a:t>. </a:t>
            </a:r>
            <a:r>
              <a:rPr lang="en-US" sz="2300" i="1" dirty="0" err="1"/>
              <a:t>Molassiotis</a:t>
            </a:r>
            <a:r>
              <a:rPr lang="en-US" sz="2300" i="1" dirty="0"/>
              <a:t>, P. </a:t>
            </a:r>
            <a:r>
              <a:rPr lang="en-US" sz="2300" i="1" dirty="0" err="1"/>
              <a:t>Fernadez</a:t>
            </a:r>
            <a:r>
              <a:rPr lang="en-US" sz="2300" i="1" dirty="0"/>
              <a:t>-Ortega, D. </a:t>
            </a:r>
            <a:r>
              <a:rPr lang="en-US" sz="2300" i="1" dirty="0" err="1"/>
              <a:t>Pud</a:t>
            </a:r>
            <a:r>
              <a:rPr lang="en-US" sz="2300" i="1" dirty="0"/>
              <a:t>, G. </a:t>
            </a:r>
            <a:r>
              <a:rPr lang="en-US" sz="2300" i="1" dirty="0" err="1"/>
              <a:t>Ozden</a:t>
            </a:r>
            <a:r>
              <a:rPr lang="en-US" sz="2300" i="1" dirty="0"/>
              <a:t>, J.A. Scott, V. </a:t>
            </a:r>
            <a:r>
              <a:rPr lang="en-US" sz="2300" i="1" dirty="0" err="1"/>
              <a:t>Panteli</a:t>
            </a:r>
            <a:r>
              <a:rPr lang="en-US" sz="2300" i="1" dirty="0"/>
              <a:t>, A. Margulies, M. </a:t>
            </a:r>
            <a:r>
              <a:rPr lang="en-US" sz="2300" i="1" dirty="0" err="1"/>
              <a:t>Browall</a:t>
            </a:r>
            <a:r>
              <a:rPr lang="en-US" sz="2300" i="1" dirty="0"/>
              <a:t>, M. </a:t>
            </a:r>
            <a:r>
              <a:rPr lang="en-US" sz="2300" i="1" dirty="0" err="1"/>
              <a:t>Magri</a:t>
            </a:r>
            <a:r>
              <a:rPr lang="en-US" sz="2300" i="1" dirty="0"/>
              <a:t>, S. </a:t>
            </a:r>
            <a:r>
              <a:rPr lang="en-US" sz="2300" i="1" dirty="0" err="1"/>
              <a:t>Selvekerova</a:t>
            </a:r>
            <a:r>
              <a:rPr lang="en-US" sz="2300" i="1" dirty="0"/>
              <a:t>, E. Madsen, L. </a:t>
            </a:r>
            <a:r>
              <a:rPr lang="en-US" sz="2300" i="1" dirty="0" err="1"/>
              <a:t>Milovics</a:t>
            </a:r>
            <a:r>
              <a:rPr lang="en-US" sz="2300" i="1" dirty="0"/>
              <a:t>, I. </a:t>
            </a:r>
            <a:r>
              <a:rPr lang="en-US" sz="2300" i="1" dirty="0" err="1"/>
              <a:t>Brunys</a:t>
            </a:r>
            <a:r>
              <a:rPr lang="en-US" sz="2300" i="1" dirty="0"/>
              <a:t>, G. </a:t>
            </a:r>
            <a:r>
              <a:rPr lang="en-US" sz="2300" i="1" dirty="0" err="1"/>
              <a:t>Gudmundsdottir</a:t>
            </a:r>
            <a:r>
              <a:rPr lang="en-US" sz="2300" i="1" dirty="0"/>
              <a:t>, S. </a:t>
            </a:r>
            <a:r>
              <a:rPr lang="en-US" sz="2300" i="1" dirty="0" err="1"/>
              <a:t>Humerston</a:t>
            </a:r>
            <a:r>
              <a:rPr lang="en-US" sz="2300" i="1" dirty="0"/>
              <a:t>, A.M.A. Ahmad, N. </a:t>
            </a:r>
            <a:r>
              <a:rPr lang="en-US" sz="2300" i="1" dirty="0" err="1"/>
              <a:t>Platin</a:t>
            </a:r>
            <a:r>
              <a:rPr lang="en-US" sz="2300" i="1" dirty="0"/>
              <a:t>, N. Kearney, E. </a:t>
            </a:r>
            <a:r>
              <a:rPr lang="en-US" sz="2300" i="1" dirty="0" err="1"/>
              <a:t>Patiraki</a:t>
            </a:r>
            <a:r>
              <a:rPr lang="en-US" sz="2300" i="1" dirty="0"/>
              <a:t>,, Use of complementary and alternative medicine in cancer patients: a European survey. Ann </a:t>
            </a:r>
            <a:r>
              <a:rPr lang="en-US" sz="2300" i="1" dirty="0" err="1"/>
              <a:t>Oncol</a:t>
            </a:r>
            <a:r>
              <a:rPr lang="en-US" sz="2300" i="1" dirty="0"/>
              <a:t>. </a:t>
            </a:r>
            <a:r>
              <a:rPr lang="en-US" sz="2300" i="1" dirty="0" smtClean="0"/>
              <a:t>2005</a:t>
            </a:r>
            <a:r>
              <a:rPr lang="en-US" dirty="0"/>
              <a:t>)</a:t>
            </a:r>
            <a:endParaRPr lang="en-US" b="1" dirty="0" smtClean="0"/>
          </a:p>
          <a:p>
            <a:r>
              <a:rPr lang="en-US" sz="3800" dirty="0" smtClean="0"/>
              <a:t>Furthermore</a:t>
            </a:r>
            <a:r>
              <a:rPr lang="en-US" sz="3800" dirty="0"/>
              <a:t>, an estimated </a:t>
            </a:r>
            <a:r>
              <a:rPr lang="en-US" sz="3800" b="1" dirty="0"/>
              <a:t>40% </a:t>
            </a:r>
            <a:r>
              <a:rPr lang="en-US" sz="3800" dirty="0"/>
              <a:t>of cancer patients in Europe use these therapies in addition to conventional cancer therapies</a:t>
            </a:r>
            <a:r>
              <a:rPr lang="en-US" dirty="0"/>
              <a:t>. </a:t>
            </a:r>
            <a:r>
              <a:rPr lang="en-US" sz="2300" b="1" dirty="0" smtClean="0"/>
              <a:t>(</a:t>
            </a:r>
            <a:r>
              <a:rPr lang="en-GB" sz="2300" i="1" dirty="0" err="1" smtClean="0"/>
              <a:t>Frass</a:t>
            </a:r>
            <a:r>
              <a:rPr lang="en-GB" sz="2300" i="1" dirty="0" smtClean="0"/>
              <a:t> </a:t>
            </a:r>
            <a:r>
              <a:rPr lang="en-GB" sz="2300" i="1" dirty="0"/>
              <a:t>M, </a:t>
            </a:r>
            <a:r>
              <a:rPr lang="en-GB" sz="2300" i="1" dirty="0" err="1"/>
              <a:t>Strassl</a:t>
            </a:r>
            <a:r>
              <a:rPr lang="en-GB" sz="2300" i="1" dirty="0"/>
              <a:t> RP, </a:t>
            </a:r>
            <a:r>
              <a:rPr lang="en-GB" sz="2300" i="1" dirty="0" err="1"/>
              <a:t>Friehs</a:t>
            </a:r>
            <a:r>
              <a:rPr lang="en-GB" sz="2300" i="1" dirty="0"/>
              <a:t> </a:t>
            </a:r>
            <a:r>
              <a:rPr lang="en-GB" sz="2300" i="1" dirty="0" err="1"/>
              <a:t>H,Müllner</a:t>
            </a:r>
            <a:r>
              <a:rPr lang="en-GB" sz="2300" i="1" dirty="0"/>
              <a:t> M, </a:t>
            </a:r>
            <a:r>
              <a:rPr lang="en-GB" sz="2300" i="1" dirty="0" err="1"/>
              <a:t>Kundi</a:t>
            </a:r>
            <a:r>
              <a:rPr lang="en-GB" sz="2300" i="1" dirty="0"/>
              <a:t> M, Kaye AD. Use and acceptance of complementary and alternative </a:t>
            </a:r>
            <a:r>
              <a:rPr lang="en-GB" sz="2300" i="1" dirty="0" err="1"/>
              <a:t>medicineamong</a:t>
            </a:r>
            <a:r>
              <a:rPr lang="en-GB" sz="2300" i="1" dirty="0"/>
              <a:t> the general population and medical personnel: a systematic </a:t>
            </a:r>
            <a:r>
              <a:rPr lang="en-GB" sz="2300" i="1" dirty="0" err="1"/>
              <a:t>review.OchsnerJ</a:t>
            </a:r>
            <a:r>
              <a:rPr lang="en-GB" sz="2300" i="1" dirty="0"/>
              <a:t>. 2012, Spring;12(1):</a:t>
            </a:r>
            <a:r>
              <a:rPr lang="en-GB" sz="2300" i="1" dirty="0" smtClean="0"/>
              <a:t>45-56</a:t>
            </a:r>
            <a:r>
              <a:rPr lang="en-GB" sz="2300" b="1" dirty="0" smtClean="0"/>
              <a:t>).</a:t>
            </a:r>
            <a:endParaRPr lang="en-US" sz="2300" b="1" dirty="0" smtClean="0"/>
          </a:p>
          <a:p>
            <a:r>
              <a:rPr lang="en-US" sz="3800" dirty="0" smtClean="0"/>
              <a:t>According </a:t>
            </a:r>
            <a:r>
              <a:rPr lang="en-US" sz="3800" dirty="0"/>
              <a:t>to a study conducted on </a:t>
            </a:r>
            <a:r>
              <a:rPr lang="en-US" sz="3800" b="1" dirty="0"/>
              <a:t>4,349 French patients </a:t>
            </a:r>
            <a:r>
              <a:rPr lang="en-US" sz="3800" dirty="0"/>
              <a:t>2 years after cancer diagnosis, </a:t>
            </a:r>
            <a:r>
              <a:rPr lang="en-US" sz="3800" b="1" dirty="0"/>
              <a:t>16.4% used complementary medicine</a:t>
            </a:r>
            <a:r>
              <a:rPr lang="en-US" sz="3800" dirty="0"/>
              <a:t>, and especially </a:t>
            </a:r>
            <a:r>
              <a:rPr lang="en-US" sz="3800" b="1" dirty="0"/>
              <a:t>homeopathy (64.0%), </a:t>
            </a:r>
            <a:r>
              <a:rPr lang="en-US" sz="3800" dirty="0"/>
              <a:t>a</a:t>
            </a:r>
            <a:r>
              <a:rPr lang="en-US" sz="3800" b="1" dirty="0"/>
              <a:t>cupuncture (22.1%), osteopathy (15.1%), </a:t>
            </a:r>
            <a:r>
              <a:rPr lang="en-US" sz="3800" b="1" dirty="0" err="1"/>
              <a:t>phytotherapy</a:t>
            </a:r>
            <a:r>
              <a:rPr lang="en-US" sz="3800" b="1" dirty="0"/>
              <a:t> (8.1%), and nutrition (7.3</a:t>
            </a:r>
            <a:r>
              <a:rPr lang="en-US" sz="3800" b="1" dirty="0" smtClean="0"/>
              <a:t>%) </a:t>
            </a:r>
            <a:r>
              <a:rPr lang="en-US" sz="2300" b="1" dirty="0" smtClean="0"/>
              <a:t>(</a:t>
            </a:r>
            <a:r>
              <a:rPr lang="en-GB" sz="2300" i="1" dirty="0" err="1"/>
              <a:t>Sarradon</a:t>
            </a:r>
            <a:r>
              <a:rPr lang="en-GB" sz="2300" i="1" dirty="0"/>
              <a:t>-Eck A, </a:t>
            </a:r>
            <a:r>
              <a:rPr lang="en-GB" sz="2300" i="1" dirty="0" err="1"/>
              <a:t>Bouhnik</a:t>
            </a:r>
            <a:r>
              <a:rPr lang="en-GB" sz="2300" i="1" dirty="0"/>
              <a:t> AD, Rey D, </a:t>
            </a:r>
            <a:r>
              <a:rPr lang="en-GB" sz="2300" i="1" dirty="0" err="1"/>
              <a:t>Bendiane</a:t>
            </a:r>
            <a:r>
              <a:rPr lang="en-GB" sz="2300" i="1" dirty="0"/>
              <a:t> MK, </a:t>
            </a:r>
            <a:r>
              <a:rPr lang="en-GB" sz="2300" i="1" dirty="0" err="1"/>
              <a:t>Huiart</a:t>
            </a:r>
            <a:r>
              <a:rPr lang="en-GB" sz="2300" i="1" dirty="0"/>
              <a:t> L, </a:t>
            </a:r>
            <a:r>
              <a:rPr lang="en-GB" sz="2300" i="1" dirty="0" err="1"/>
              <a:t>Peretti-Watel</a:t>
            </a:r>
            <a:r>
              <a:rPr lang="en-GB" sz="2300" i="1" dirty="0"/>
              <a:t> P. Use of non-conventional medicine two years after cancer diagnosis in France: evidence from the VICAN survey. J Cancer </a:t>
            </a:r>
            <a:r>
              <a:rPr lang="en-GB" sz="2300" i="1" dirty="0" err="1"/>
              <a:t>Surviv</a:t>
            </a:r>
            <a:r>
              <a:rPr lang="en-GB" sz="2300" i="1" dirty="0"/>
              <a:t>. 2017 Aug;11(4):</a:t>
            </a:r>
            <a:r>
              <a:rPr lang="en-GB" sz="2300" i="1" dirty="0" smtClean="0"/>
              <a:t>421-430</a:t>
            </a:r>
            <a:r>
              <a:rPr lang="en-GB" sz="2300" b="1" dirty="0" smtClean="0"/>
              <a:t>)</a:t>
            </a:r>
            <a:r>
              <a:rPr lang="en-US" sz="2300" b="1" dirty="0" smtClean="0"/>
              <a:t>. </a:t>
            </a:r>
            <a:endParaRPr lang="it-IT" sz="2300" b="1"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2562" y="114407"/>
            <a:ext cx="1188000" cy="55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7" descr="C:\Users\Dr. Rossi\Pictures\nuovo_logo_quadrato RT.jpg"/>
          <p:cNvPicPr>
            <a:picLocks noChangeAspect="1" noChangeArrowheads="1"/>
          </p:cNvPicPr>
          <p:nvPr/>
        </p:nvPicPr>
        <p:blipFill>
          <a:blip r:embed="rId3" cstate="print"/>
          <a:srcRect/>
          <a:stretch>
            <a:fillRect/>
          </a:stretch>
        </p:blipFill>
        <p:spPr bwMode="auto">
          <a:xfrm>
            <a:off x="179512" y="180027"/>
            <a:ext cx="1332000" cy="516761"/>
          </a:xfrm>
          <a:prstGeom prst="rect">
            <a:avLst/>
          </a:prstGeom>
          <a:noFill/>
          <a:ln w="9525">
            <a:noFill/>
            <a:miter lim="800000"/>
            <a:headEnd/>
            <a:tailEnd/>
          </a:ln>
        </p:spPr>
      </p:pic>
    </p:spTree>
    <p:extLst>
      <p:ext uri="{BB962C8B-B14F-4D97-AF65-F5344CB8AC3E}">
        <p14:creationId xmlns:p14="http://schemas.microsoft.com/office/powerpoint/2010/main" val="1082744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484784"/>
            <a:ext cx="4205917" cy="5309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457200" y="274638"/>
            <a:ext cx="8363272" cy="1143000"/>
          </a:xfrm>
          <a:solidFill>
            <a:srgbClr val="EAE0EC"/>
          </a:solidFill>
          <a:ln w="28575">
            <a:solidFill>
              <a:schemeClr val="accent4">
                <a:lumMod val="75000"/>
              </a:schemeClr>
            </a:solidFill>
          </a:ln>
        </p:spPr>
        <p:txBody>
          <a:bodyPr>
            <a:normAutofit fontScale="90000"/>
          </a:bodyPr>
          <a:lstStyle/>
          <a:p>
            <a:r>
              <a:rPr lang="it-IT" b="1" dirty="0" smtClean="0"/>
              <a:t>«Medicina integrata» n. 2 Aprile 2022</a:t>
            </a:r>
            <a:br>
              <a:rPr lang="it-IT" b="1" dirty="0" smtClean="0"/>
            </a:br>
            <a:r>
              <a:rPr lang="it-IT" b="1" dirty="0" smtClean="0"/>
              <a:t>Tecniche Nuove Edizioni, Milano</a:t>
            </a:r>
            <a:endParaRPr lang="it-IT" b="1"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471408"/>
            <a:ext cx="4392488" cy="529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759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689" y="260648"/>
            <a:ext cx="4043807" cy="64087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llout con freccia a destra 5"/>
          <p:cNvSpPr/>
          <p:nvPr/>
        </p:nvSpPr>
        <p:spPr>
          <a:xfrm>
            <a:off x="2268538" y="620688"/>
            <a:ext cx="3527425" cy="1152550"/>
          </a:xfrm>
          <a:prstGeom prst="rightArrowCallout">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a:solidFill>
                  <a:schemeClr val="tx1"/>
                </a:solidFill>
              </a:rPr>
              <a:t>Ambulatorio Oncologia integrata </a:t>
            </a:r>
          </a:p>
          <a:p>
            <a:pPr algn="ctr">
              <a:defRPr/>
            </a:pPr>
            <a:r>
              <a:rPr lang="it-IT" sz="1600" b="1" dirty="0">
                <a:solidFill>
                  <a:schemeClr val="tx1"/>
                </a:solidFill>
              </a:rPr>
              <a:t>(Ex DGR 1446/19 </a:t>
            </a:r>
            <a:r>
              <a:rPr lang="it-IT" sz="1600" b="1" dirty="0" err="1">
                <a:solidFill>
                  <a:schemeClr val="tx1"/>
                </a:solidFill>
              </a:rPr>
              <a:t>All</a:t>
            </a:r>
            <a:r>
              <a:rPr lang="it-IT" sz="1600" b="1" dirty="0">
                <a:solidFill>
                  <a:schemeClr val="tx1"/>
                </a:solidFill>
              </a:rPr>
              <a:t>. B)</a:t>
            </a:r>
          </a:p>
        </p:txBody>
      </p:sp>
      <p:sp>
        <p:nvSpPr>
          <p:cNvPr id="9" name="Callout con freccia a destra 8"/>
          <p:cNvSpPr/>
          <p:nvPr/>
        </p:nvSpPr>
        <p:spPr>
          <a:xfrm>
            <a:off x="2268538" y="1773238"/>
            <a:ext cx="4572000" cy="914400"/>
          </a:xfrm>
          <a:prstGeom prst="rightArrowCallou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a:solidFill>
                  <a:schemeClr val="tx1"/>
                </a:solidFill>
              </a:rPr>
              <a:t>Ambulatorio Medicine complementari e alimentazione</a:t>
            </a:r>
          </a:p>
          <a:p>
            <a:pPr algn="ctr">
              <a:defRPr/>
            </a:pPr>
            <a:r>
              <a:rPr lang="it-IT" sz="1600" b="1" dirty="0">
                <a:solidFill>
                  <a:schemeClr val="tx1"/>
                </a:solidFill>
              </a:rPr>
              <a:t> in oncologia</a:t>
            </a:r>
          </a:p>
        </p:txBody>
      </p:sp>
      <p:sp>
        <p:nvSpPr>
          <p:cNvPr id="10" name="Callout con freccia a destra 9"/>
          <p:cNvSpPr/>
          <p:nvPr/>
        </p:nvSpPr>
        <p:spPr>
          <a:xfrm>
            <a:off x="2268538" y="2736850"/>
            <a:ext cx="5472112" cy="914400"/>
          </a:xfrm>
          <a:prstGeom prst="rightArrowCallout">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a:solidFill>
                  <a:schemeClr val="tx1"/>
                </a:solidFill>
              </a:rPr>
              <a:t>Ambulatorio di oncologia integrata apparato genitale femminile</a:t>
            </a:r>
          </a:p>
        </p:txBody>
      </p:sp>
      <p:sp>
        <p:nvSpPr>
          <p:cNvPr id="11" name="Callout con freccia a destra 10"/>
          <p:cNvSpPr/>
          <p:nvPr/>
        </p:nvSpPr>
        <p:spPr>
          <a:xfrm>
            <a:off x="2246313" y="3651250"/>
            <a:ext cx="5494337" cy="914400"/>
          </a:xfrm>
          <a:prstGeom prst="rightArrowCallou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a:solidFill>
                  <a:schemeClr val="tx1"/>
                </a:solidFill>
              </a:rPr>
              <a:t>Ambulatorio Oncologia integrata neoplasie mammarie</a:t>
            </a:r>
          </a:p>
        </p:txBody>
      </p:sp>
      <p:sp>
        <p:nvSpPr>
          <p:cNvPr id="12" name="Callout con freccia a destra 11"/>
          <p:cNvSpPr/>
          <p:nvPr/>
        </p:nvSpPr>
        <p:spPr>
          <a:xfrm>
            <a:off x="2268538" y="4565650"/>
            <a:ext cx="5472112" cy="914400"/>
          </a:xfrm>
          <a:prstGeom prst="rightArrowCallou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a:solidFill>
                  <a:schemeClr val="tx1"/>
                </a:solidFill>
              </a:rPr>
              <a:t>Ambulatorio di fitoterapia in Oncologia integrata </a:t>
            </a:r>
          </a:p>
          <a:p>
            <a:pPr algn="ctr">
              <a:defRPr/>
            </a:pPr>
            <a:r>
              <a:rPr lang="it-IT" sz="1600" b="1" dirty="0">
                <a:solidFill>
                  <a:schemeClr val="tx1"/>
                </a:solidFill>
              </a:rPr>
              <a:t>(Ex DGR 1446/19 </a:t>
            </a:r>
            <a:r>
              <a:rPr lang="it-IT" sz="1600" b="1" dirty="0" err="1">
                <a:solidFill>
                  <a:schemeClr val="tx1"/>
                </a:solidFill>
              </a:rPr>
              <a:t>All</a:t>
            </a:r>
            <a:r>
              <a:rPr lang="it-IT" sz="1600" b="1" dirty="0">
                <a:solidFill>
                  <a:schemeClr val="tx1"/>
                </a:solidFill>
              </a:rPr>
              <a:t>. B)</a:t>
            </a:r>
          </a:p>
        </p:txBody>
      </p:sp>
      <p:sp>
        <p:nvSpPr>
          <p:cNvPr id="8" name="Rettangolo 7"/>
          <p:cNvSpPr/>
          <p:nvPr/>
        </p:nvSpPr>
        <p:spPr>
          <a:xfrm>
            <a:off x="323850" y="1798638"/>
            <a:ext cx="1819275" cy="914400"/>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tx1"/>
                </a:solidFill>
              </a:rPr>
              <a:t>Dott. Rossi</a:t>
            </a:r>
          </a:p>
          <a:p>
            <a:pPr algn="ctr">
              <a:defRPr/>
            </a:pPr>
            <a:r>
              <a:rPr lang="it-IT" b="1" dirty="0">
                <a:solidFill>
                  <a:schemeClr val="tx1"/>
                </a:solidFill>
              </a:rPr>
              <a:t>Dott.ssa </a:t>
            </a:r>
            <a:r>
              <a:rPr lang="it-IT" b="1" dirty="0" err="1">
                <a:solidFill>
                  <a:schemeClr val="tx1"/>
                </a:solidFill>
              </a:rPr>
              <a:t>Noberasco</a:t>
            </a:r>
            <a:endParaRPr lang="it-IT" b="1" dirty="0">
              <a:solidFill>
                <a:schemeClr val="tx1"/>
              </a:solidFill>
            </a:endParaRPr>
          </a:p>
        </p:txBody>
      </p:sp>
      <p:sp>
        <p:nvSpPr>
          <p:cNvPr id="14" name="Rettangolo 13"/>
          <p:cNvSpPr/>
          <p:nvPr/>
        </p:nvSpPr>
        <p:spPr>
          <a:xfrm>
            <a:off x="323850" y="620688"/>
            <a:ext cx="1831975" cy="1185887"/>
          </a:xfrm>
          <a:prstGeom prst="rect">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tx1"/>
                </a:solidFill>
              </a:rPr>
              <a:t>Dott.ssa </a:t>
            </a:r>
            <a:r>
              <a:rPr lang="it-IT" b="1" dirty="0" err="1">
                <a:solidFill>
                  <a:schemeClr val="tx1"/>
                </a:solidFill>
              </a:rPr>
              <a:t>Muttini</a:t>
            </a:r>
            <a:endParaRPr lang="it-IT" b="1" dirty="0">
              <a:solidFill>
                <a:schemeClr val="tx1"/>
              </a:solidFill>
            </a:endParaRPr>
          </a:p>
          <a:p>
            <a:pPr algn="ctr">
              <a:defRPr/>
            </a:pPr>
            <a:r>
              <a:rPr lang="it-IT" b="1" dirty="0">
                <a:solidFill>
                  <a:schemeClr val="tx1"/>
                </a:solidFill>
              </a:rPr>
              <a:t>Dott.ssa Pennucci</a:t>
            </a:r>
          </a:p>
        </p:txBody>
      </p:sp>
      <p:sp>
        <p:nvSpPr>
          <p:cNvPr id="15" name="Rettangolo 14"/>
          <p:cNvSpPr/>
          <p:nvPr/>
        </p:nvSpPr>
        <p:spPr>
          <a:xfrm>
            <a:off x="323850" y="2736850"/>
            <a:ext cx="1828800" cy="914400"/>
          </a:xfrm>
          <a:prstGeom prst="rect">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tx1"/>
                </a:solidFill>
              </a:rPr>
              <a:t>Dott.ssa </a:t>
            </a:r>
            <a:r>
              <a:rPr lang="it-IT" b="1" dirty="0" err="1">
                <a:solidFill>
                  <a:schemeClr val="tx1"/>
                </a:solidFill>
              </a:rPr>
              <a:t>Cidin</a:t>
            </a:r>
            <a:r>
              <a:rPr lang="it-IT" b="1" dirty="0">
                <a:solidFill>
                  <a:schemeClr val="tx1"/>
                </a:solidFill>
              </a:rPr>
              <a:t> Dott.ssa  Maceri</a:t>
            </a:r>
          </a:p>
          <a:p>
            <a:pPr algn="ctr">
              <a:defRPr/>
            </a:pPr>
            <a:r>
              <a:rPr lang="it-IT" b="1" dirty="0">
                <a:solidFill>
                  <a:schemeClr val="tx1"/>
                </a:solidFill>
              </a:rPr>
              <a:t>Dott. De Simone</a:t>
            </a:r>
          </a:p>
        </p:txBody>
      </p:sp>
      <p:sp>
        <p:nvSpPr>
          <p:cNvPr id="16" name="Rettangolo 15"/>
          <p:cNvSpPr/>
          <p:nvPr/>
        </p:nvSpPr>
        <p:spPr>
          <a:xfrm>
            <a:off x="323850" y="3651250"/>
            <a:ext cx="1827213" cy="914400"/>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tx1"/>
                </a:solidFill>
              </a:rPr>
              <a:t>Dott. Bosco</a:t>
            </a:r>
          </a:p>
          <a:p>
            <a:pPr algn="ctr">
              <a:defRPr/>
            </a:pPr>
            <a:r>
              <a:rPr lang="it-IT" b="1" dirty="0">
                <a:solidFill>
                  <a:schemeClr val="tx1"/>
                </a:solidFill>
              </a:rPr>
              <a:t>Dott. De Simone</a:t>
            </a:r>
          </a:p>
        </p:txBody>
      </p:sp>
      <p:sp>
        <p:nvSpPr>
          <p:cNvPr id="17" name="Rettangolo 16"/>
          <p:cNvSpPr/>
          <p:nvPr/>
        </p:nvSpPr>
        <p:spPr>
          <a:xfrm>
            <a:off x="323850" y="4565650"/>
            <a:ext cx="1831975" cy="9144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tx1"/>
                </a:solidFill>
              </a:rPr>
              <a:t>(Dott. </a:t>
            </a:r>
            <a:r>
              <a:rPr lang="it-IT" b="1" dirty="0" err="1">
                <a:solidFill>
                  <a:schemeClr val="tx1"/>
                </a:solidFill>
              </a:rPr>
              <a:t>Rodaro</a:t>
            </a:r>
            <a:r>
              <a:rPr lang="it-IT" b="1" dirty="0">
                <a:solidFill>
                  <a:schemeClr val="tx1"/>
                </a:solidFill>
              </a:rPr>
              <a:t>) </a:t>
            </a:r>
          </a:p>
        </p:txBody>
      </p:sp>
      <p:sp>
        <p:nvSpPr>
          <p:cNvPr id="20493" name="Titolo 1"/>
          <p:cNvSpPr>
            <a:spLocks noGrp="1"/>
          </p:cNvSpPr>
          <p:nvPr>
            <p:ph type="title"/>
          </p:nvPr>
        </p:nvSpPr>
        <p:spPr>
          <a:xfrm>
            <a:off x="323849" y="5480050"/>
            <a:ext cx="5472114" cy="1354138"/>
          </a:xfrm>
          <a:solidFill>
            <a:schemeClr val="bg1"/>
          </a:solidFill>
          <a:ln>
            <a:solidFill>
              <a:srgbClr val="FF0000"/>
            </a:solidFill>
            <a:miter lim="800000"/>
            <a:headEnd/>
            <a:tailEnd/>
          </a:ln>
        </p:spPr>
        <p:txBody>
          <a:bodyPr>
            <a:normAutofit/>
          </a:bodyPr>
          <a:lstStyle/>
          <a:p>
            <a:r>
              <a:rPr lang="it-IT" sz="2800" b="1" dirty="0" smtClean="0">
                <a:solidFill>
                  <a:srgbClr val="000099"/>
                </a:solidFill>
              </a:rPr>
              <a:t>Integrative </a:t>
            </a:r>
            <a:r>
              <a:rPr lang="it-IT" sz="2800" b="1" dirty="0" err="1" smtClean="0">
                <a:solidFill>
                  <a:srgbClr val="000099"/>
                </a:solidFill>
              </a:rPr>
              <a:t>oncology</a:t>
            </a:r>
            <a:r>
              <a:rPr lang="it-IT" sz="2800" b="1" dirty="0" smtClean="0">
                <a:solidFill>
                  <a:srgbClr val="000099"/>
                </a:solidFill>
              </a:rPr>
              <a:t> clinics of the AUSL </a:t>
            </a:r>
            <a:r>
              <a:rPr lang="it-IT" sz="2800" b="1" dirty="0" err="1" smtClean="0">
                <a:solidFill>
                  <a:srgbClr val="000099"/>
                </a:solidFill>
              </a:rPr>
              <a:t>Tuscany</a:t>
            </a:r>
            <a:r>
              <a:rPr lang="it-IT" sz="2800" b="1" dirty="0" smtClean="0">
                <a:solidFill>
                  <a:srgbClr val="000099"/>
                </a:solidFill>
              </a:rPr>
              <a:t> North West</a:t>
            </a:r>
            <a:endParaRPr lang="it-IT" sz="2800" b="1" dirty="0">
              <a:solidFill>
                <a:srgbClr val="000099"/>
              </a:solidFill>
            </a:endParaRPr>
          </a:p>
        </p:txBody>
      </p:sp>
    </p:spTree>
    <p:extLst>
      <p:ext uri="{BB962C8B-B14F-4D97-AF65-F5344CB8AC3E}">
        <p14:creationId xmlns:p14="http://schemas.microsoft.com/office/powerpoint/2010/main" val="3669716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8524"/>
            <a:ext cx="8028016" cy="6563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45" y="529934"/>
            <a:ext cx="8470371" cy="63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971600" y="1412776"/>
            <a:ext cx="6626173" cy="1323439"/>
          </a:xfrm>
          <a:prstGeom prst="rect">
            <a:avLst/>
          </a:prstGeom>
        </p:spPr>
        <p:txBody>
          <a:bodyPr wrap="none">
            <a:spAutoFit/>
          </a:bodyPr>
          <a:lstStyle/>
          <a:p>
            <a:r>
              <a:rPr lang="it-IT" sz="8000" b="1" dirty="0">
                <a:solidFill>
                  <a:srgbClr val="0000CC"/>
                </a:solidFill>
              </a:rPr>
              <a:t>SAVE THE DATE</a:t>
            </a:r>
            <a:endParaRPr lang="it-IT" sz="8000" dirty="0">
              <a:solidFill>
                <a:srgbClr val="0000CC"/>
              </a:solidFill>
            </a:endParaRPr>
          </a:p>
        </p:txBody>
      </p:sp>
    </p:spTree>
    <p:extLst>
      <p:ext uri="{BB962C8B-B14F-4D97-AF65-F5344CB8AC3E}">
        <p14:creationId xmlns:p14="http://schemas.microsoft.com/office/powerpoint/2010/main" val="2001305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srcRect/>
          <a:stretch>
            <a:fillRect/>
          </a:stretch>
        </p:blipFill>
        <p:spPr bwMode="auto">
          <a:xfrm>
            <a:off x="1547813" y="1019175"/>
            <a:ext cx="5616575" cy="5141913"/>
          </a:xfrm>
          <a:prstGeom prst="rect">
            <a:avLst/>
          </a:prstGeom>
          <a:solidFill>
            <a:schemeClr val="bg1"/>
          </a:solidFill>
          <a:ln>
            <a:noFill/>
          </a:ln>
          <a:effectLst>
            <a:prstShdw prst="shdw17" dist="17961" dir="2700000">
              <a:schemeClr val="accent1">
                <a:gamma/>
                <a:shade val="60000"/>
                <a:invGamma/>
                <a:alpha val="50000"/>
              </a:schemeClr>
            </a:prstShdw>
          </a:effectLst>
        </p:spPr>
      </p:pic>
      <p:sp>
        <p:nvSpPr>
          <p:cNvPr id="44035" name="Titolo 2"/>
          <p:cNvSpPr>
            <a:spLocks noGrp="1"/>
          </p:cNvSpPr>
          <p:nvPr>
            <p:ph type="title"/>
          </p:nvPr>
        </p:nvSpPr>
        <p:spPr>
          <a:xfrm>
            <a:off x="539750" y="5516563"/>
            <a:ext cx="8229600" cy="1031875"/>
          </a:xfrm>
          <a:solidFill>
            <a:schemeClr val="bg1"/>
          </a:solidFill>
        </p:spPr>
        <p:txBody>
          <a:bodyPr/>
          <a:lstStyle/>
          <a:p>
            <a:r>
              <a:rPr lang="it-IT" sz="5400" b="1" dirty="0" err="1">
                <a:solidFill>
                  <a:srgbClr val="000099"/>
                </a:solidFill>
              </a:rPr>
              <a:t>Thanks</a:t>
            </a:r>
            <a:r>
              <a:rPr lang="it-IT" sz="5400" b="1" dirty="0">
                <a:solidFill>
                  <a:srgbClr val="000099"/>
                </a:solidFill>
              </a:rPr>
              <a:t> for </a:t>
            </a:r>
            <a:r>
              <a:rPr lang="it-IT" sz="5400" b="1" dirty="0" err="1">
                <a:solidFill>
                  <a:srgbClr val="000099"/>
                </a:solidFill>
              </a:rPr>
              <a:t>your</a:t>
            </a:r>
            <a:r>
              <a:rPr lang="it-IT" sz="5400" b="1" dirty="0">
                <a:solidFill>
                  <a:srgbClr val="000099"/>
                </a:solidFill>
              </a:rPr>
              <a:t> </a:t>
            </a:r>
            <a:r>
              <a:rPr lang="it-IT" sz="5400" b="1" dirty="0" err="1">
                <a:solidFill>
                  <a:srgbClr val="000099"/>
                </a:solidFill>
              </a:rPr>
              <a:t>attention</a:t>
            </a:r>
            <a:r>
              <a:rPr lang="it-IT" sz="5400" b="1" dirty="0">
                <a:solidFill>
                  <a:srgbClr val="000099"/>
                </a:solidFill>
              </a:rPr>
              <a:t>!</a:t>
            </a:r>
          </a:p>
        </p:txBody>
      </p:sp>
      <p:sp>
        <p:nvSpPr>
          <p:cNvPr id="2" name="Rettangolo 1"/>
          <p:cNvSpPr/>
          <p:nvPr/>
        </p:nvSpPr>
        <p:spPr>
          <a:xfrm>
            <a:off x="539750" y="6408738"/>
            <a:ext cx="8064500" cy="461962"/>
          </a:xfrm>
          <a:prstGeom prst="rect">
            <a:avLst/>
          </a:prstGeom>
          <a:solidFill>
            <a:schemeClr val="bg1"/>
          </a:solidFill>
        </p:spPr>
        <p:txBody>
          <a:bodyPr>
            <a:spAutoFit/>
          </a:bodyPr>
          <a:lstStyle/>
          <a:p>
            <a:pPr algn="ctr">
              <a:defRPr/>
            </a:pPr>
            <a:r>
              <a:rPr lang="en-GB" altLang="it-IT" sz="2400" b="1" dirty="0">
                <a:solidFill>
                  <a:schemeClr val="tx1">
                    <a:lumMod val="95000"/>
                    <a:lumOff val="5000"/>
                  </a:schemeClr>
                </a:solidFill>
                <a:latin typeface="Times New Roman" pitchFamily="18" charset="0"/>
                <a:cs typeface="Times New Roman" pitchFamily="18" charset="0"/>
              </a:rPr>
              <a:t>eliogiovanni.rossi@uslnordovest.toscana.it</a:t>
            </a:r>
            <a:endParaRPr lang="it-IT" altLang="it-IT" sz="2400" b="1" dirty="0">
              <a:solidFill>
                <a:schemeClr val="tx1">
                  <a:lumMod val="95000"/>
                  <a:lumOff val="5000"/>
                </a:schemeClr>
              </a:solidFill>
              <a:latin typeface="Times New Roman" pitchFamily="18" charset="0"/>
              <a:cs typeface="Times New Roman" pitchFamily="18" charset="0"/>
            </a:endParaRPr>
          </a:p>
        </p:txBody>
      </p:sp>
      <p:pic>
        <p:nvPicPr>
          <p:cNvPr id="6" name="Picture 97" descr="C:\Users\Dr. Rossi\Pictures\nuovo_logo_quadrato RT.jpg"/>
          <p:cNvPicPr>
            <a:picLocks noChangeAspect="1" noChangeArrowheads="1"/>
          </p:cNvPicPr>
          <p:nvPr/>
        </p:nvPicPr>
        <p:blipFill>
          <a:blip r:embed="rId4" cstate="print"/>
          <a:srcRect/>
          <a:stretch>
            <a:fillRect/>
          </a:stretch>
        </p:blipFill>
        <p:spPr bwMode="auto">
          <a:xfrm>
            <a:off x="179512" y="188680"/>
            <a:ext cx="1855858" cy="720000"/>
          </a:xfrm>
          <a:prstGeom prst="rect">
            <a:avLst/>
          </a:prstGeom>
          <a:noFill/>
          <a:ln w="9525">
            <a:noFill/>
            <a:miter lim="800000"/>
            <a:headEnd/>
            <a:tailEnd/>
          </a:ln>
        </p:spPr>
      </p:pic>
      <p:pic>
        <p:nvPicPr>
          <p:cNvPr id="7" name="Immagine2" descr="Picture 2"/>
          <p:cNvPicPr/>
          <p:nvPr/>
        </p:nvPicPr>
        <p:blipFill>
          <a:blip r:embed="rId5"/>
          <a:stretch>
            <a:fillRect/>
          </a:stretch>
        </p:blipFill>
        <p:spPr bwMode="auto">
          <a:xfrm>
            <a:off x="3612476" y="215680"/>
            <a:ext cx="1919047" cy="666000"/>
          </a:xfrm>
          <a:prstGeom prst="rect">
            <a:avLst/>
          </a:prstGeom>
        </p:spPr>
      </p:pic>
      <p:pic>
        <p:nvPicPr>
          <p:cNvPr id="8" name="Immagine1" descr="Picture 5"/>
          <p:cNvPicPr/>
          <p:nvPr/>
        </p:nvPicPr>
        <p:blipFill>
          <a:blip r:embed="rId6"/>
          <a:stretch>
            <a:fillRect/>
          </a:stretch>
        </p:blipFill>
        <p:spPr bwMode="auto">
          <a:xfrm>
            <a:off x="7380312" y="161680"/>
            <a:ext cx="1512000" cy="720000"/>
          </a:xfrm>
          <a:prstGeom prst="rect">
            <a:avLst/>
          </a:prstGeom>
        </p:spPr>
      </p:pic>
    </p:spTree>
    <p:extLst>
      <p:ext uri="{BB962C8B-B14F-4D97-AF65-F5344CB8AC3E}">
        <p14:creationId xmlns:p14="http://schemas.microsoft.com/office/powerpoint/2010/main" val="41105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1777148268"/>
              </p:ext>
            </p:extLst>
          </p:nvPr>
        </p:nvGraphicFramePr>
        <p:xfrm>
          <a:off x="323528" y="116632"/>
          <a:ext cx="8712968"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2414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859114"/>
            <a:ext cx="8460752" cy="4226070"/>
          </a:xfrm>
          <a:solidFill>
            <a:schemeClr val="bg1"/>
          </a:solidFill>
        </p:spPr>
        <p:txBody>
          <a:bodyPr>
            <a:normAutofit/>
          </a:bodyPr>
          <a:lstStyle/>
          <a:p>
            <a:r>
              <a:rPr lang="en-US" b="1" dirty="0" smtClean="0"/>
              <a:t>Regional Diagnostic</a:t>
            </a:r>
            <a:r>
              <a:rPr lang="en-US" b="1" dirty="0"/>
              <a:t>, therapeutic and care pathways (PDTA</a:t>
            </a:r>
            <a:r>
              <a:rPr lang="en-US" b="1" dirty="0" smtClean="0"/>
              <a:t>)</a:t>
            </a:r>
            <a:br>
              <a:rPr lang="en-US" b="1" dirty="0" smtClean="0"/>
            </a:br>
            <a:r>
              <a:rPr lang="en-US" b="1" dirty="0" smtClean="0">
                <a:solidFill>
                  <a:srgbClr val="0000CC"/>
                </a:solidFill>
              </a:rPr>
              <a:t>Complementary </a:t>
            </a:r>
            <a:r>
              <a:rPr lang="en-US" b="1" dirty="0">
                <a:solidFill>
                  <a:srgbClr val="0000CC"/>
                </a:solidFill>
              </a:rPr>
              <a:t>medicine in the PDTA - Breast </a:t>
            </a:r>
            <a:r>
              <a:rPr lang="en-US" b="1" dirty="0" smtClean="0">
                <a:solidFill>
                  <a:srgbClr val="0000CC"/>
                </a:solidFill>
              </a:rPr>
              <a:t>cancer </a:t>
            </a:r>
            <a:br>
              <a:rPr lang="en-US" b="1" dirty="0" smtClean="0">
                <a:solidFill>
                  <a:srgbClr val="0000CC"/>
                </a:solidFill>
              </a:rPr>
            </a:br>
            <a:r>
              <a:rPr lang="en-US" b="1" dirty="0" smtClean="0">
                <a:solidFill>
                  <a:srgbClr val="0000CC"/>
                </a:solidFill>
              </a:rPr>
              <a:t>PDTA </a:t>
            </a:r>
            <a:r>
              <a:rPr lang="en-US" b="1" dirty="0">
                <a:solidFill>
                  <a:srgbClr val="0000CC"/>
                </a:solidFill>
              </a:rPr>
              <a:t>- Integrated oncology</a:t>
            </a:r>
            <a:endParaRPr lang="it-IT" sz="5300" b="1" dirty="0">
              <a:solidFill>
                <a:srgbClr val="0000CC"/>
              </a:solidFill>
            </a:endParaRPr>
          </a:p>
        </p:txBody>
      </p:sp>
      <p:sp>
        <p:nvSpPr>
          <p:cNvPr id="3" name="Sottotitolo 2"/>
          <p:cNvSpPr>
            <a:spLocks noGrp="1"/>
          </p:cNvSpPr>
          <p:nvPr>
            <p:ph type="subTitle" idx="1"/>
          </p:nvPr>
        </p:nvSpPr>
        <p:spPr>
          <a:xfrm>
            <a:off x="539552" y="4869160"/>
            <a:ext cx="8064896" cy="1800200"/>
          </a:xfrm>
          <a:ln>
            <a:solidFill>
              <a:srgbClr val="0000CC"/>
            </a:solidFill>
          </a:ln>
        </p:spPr>
        <p:txBody>
          <a:bodyPr>
            <a:noAutofit/>
          </a:bodyPr>
          <a:lstStyle/>
          <a:p>
            <a:r>
              <a:rPr lang="it-IT" altLang="it-IT" sz="2800" b="1" dirty="0">
                <a:solidFill>
                  <a:schemeClr val="tx1"/>
                </a:solidFill>
                <a:latin typeface="Calibri" pitchFamily="34" charset="0"/>
                <a:cs typeface="Calibri" pitchFamily="34" charset="0"/>
              </a:rPr>
              <a:t>Decreto dirigenziale n. 38 del 19.3.2019</a:t>
            </a:r>
          </a:p>
          <a:p>
            <a:r>
              <a:rPr lang="it-IT" sz="2800" b="1" dirty="0">
                <a:solidFill>
                  <a:schemeClr val="tx1"/>
                </a:solidFill>
              </a:rPr>
              <a:t>Decreto dirigenziale n. 2986 del 26.2.21 (Revisione)</a:t>
            </a:r>
          </a:p>
          <a:p>
            <a:r>
              <a:rPr lang="it-IT" sz="2800" b="1" dirty="0">
                <a:solidFill>
                  <a:schemeClr val="tx1"/>
                </a:solidFill>
              </a:rPr>
              <a:t>Decreto dirigenziale n.19664 del 11.11.2021</a:t>
            </a:r>
            <a:endParaRPr lang="it-IT" sz="2800" dirty="0">
              <a:solidFill>
                <a:schemeClr val="tx1"/>
              </a:solidFill>
            </a:endParaRPr>
          </a:p>
          <a:p>
            <a:endParaRPr lang="it-IT" sz="2800" b="1" dirty="0">
              <a:solidFill>
                <a:schemeClr val="tx1"/>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220409"/>
            <a:ext cx="1394719"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7" descr="C:\Users\Dr. Rossi\Pictures\nuovo_logo_quadrato RT.jpg"/>
          <p:cNvPicPr>
            <a:picLocks noChangeAspect="1" noChangeArrowheads="1"/>
          </p:cNvPicPr>
          <p:nvPr/>
        </p:nvPicPr>
        <p:blipFill>
          <a:blip r:embed="rId3" cstate="print"/>
          <a:srcRect/>
          <a:stretch>
            <a:fillRect/>
          </a:stretch>
        </p:blipFill>
        <p:spPr bwMode="auto">
          <a:xfrm>
            <a:off x="323526" y="300018"/>
            <a:ext cx="1855858" cy="720000"/>
          </a:xfrm>
          <a:prstGeom prst="rect">
            <a:avLst/>
          </a:prstGeom>
          <a:noFill/>
          <a:ln w="9525">
            <a:noFill/>
            <a:miter lim="800000"/>
            <a:headEnd/>
            <a:tailEnd/>
          </a:ln>
        </p:spPr>
      </p:pic>
    </p:spTree>
    <p:extLst>
      <p:ext uri="{BB962C8B-B14F-4D97-AF65-F5344CB8AC3E}">
        <p14:creationId xmlns:p14="http://schemas.microsoft.com/office/powerpoint/2010/main" val="1971239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899592" y="725004"/>
            <a:ext cx="7394070" cy="1008063"/>
          </a:xfrm>
          <a:solidFill>
            <a:schemeClr val="bg1"/>
          </a:solidFill>
          <a:ln>
            <a:noFill/>
            <a:round/>
            <a:headEnd/>
            <a:tailEnd/>
          </a:ln>
        </p:spPr>
        <p:txBody>
          <a:bodyPr>
            <a:normAutofit fontScale="90000"/>
          </a:bodyPr>
          <a:lstStyle/>
          <a:p>
            <a:pPr algn="ctr"/>
            <a:r>
              <a:rPr lang="it-IT" altLang="it-IT" sz="3600" b="1" dirty="0">
                <a:solidFill>
                  <a:srgbClr val="0000CC"/>
                </a:solidFill>
                <a:latin typeface="Calibri" pitchFamily="34" charset="0"/>
                <a:cs typeface="Calibri" pitchFamily="34" charset="0"/>
              </a:rPr>
              <a:t>PDTA* </a:t>
            </a:r>
            <a:r>
              <a:rPr lang="it-IT" altLang="it-IT" sz="3600" b="1" dirty="0" err="1" smtClean="0">
                <a:solidFill>
                  <a:srgbClr val="0000CC"/>
                </a:solidFill>
                <a:latin typeface="Calibri" pitchFamily="34" charset="0"/>
                <a:cs typeface="Calibri" pitchFamily="34" charset="0"/>
              </a:rPr>
              <a:t>Breast</a:t>
            </a:r>
            <a:r>
              <a:rPr lang="it-IT" altLang="it-IT" sz="3600" b="1" dirty="0" smtClean="0">
                <a:solidFill>
                  <a:srgbClr val="0000CC"/>
                </a:solidFill>
                <a:latin typeface="Calibri" pitchFamily="34" charset="0"/>
                <a:cs typeface="Calibri" pitchFamily="34" charset="0"/>
              </a:rPr>
              <a:t> </a:t>
            </a:r>
            <a:r>
              <a:rPr lang="it-IT" altLang="it-IT" sz="3600" b="1" dirty="0" err="1" smtClean="0">
                <a:solidFill>
                  <a:srgbClr val="0000CC"/>
                </a:solidFill>
                <a:latin typeface="Calibri" pitchFamily="34" charset="0"/>
                <a:cs typeface="Calibri" pitchFamily="34" charset="0"/>
              </a:rPr>
              <a:t>cancer</a:t>
            </a:r>
            <a:r>
              <a:rPr lang="it-IT" altLang="it-IT" sz="3600" b="1" dirty="0" smtClean="0">
                <a:solidFill>
                  <a:srgbClr val="0000CC"/>
                </a:solidFill>
                <a:latin typeface="Calibri" pitchFamily="34" charset="0"/>
                <a:cs typeface="Calibri" pitchFamily="34" charset="0"/>
              </a:rPr>
              <a:t> – </a:t>
            </a:r>
            <a:r>
              <a:rPr lang="it-IT" altLang="it-IT" sz="3600" b="1" dirty="0" err="1" smtClean="0">
                <a:solidFill>
                  <a:srgbClr val="0000CC"/>
                </a:solidFill>
                <a:latin typeface="Calibri" pitchFamily="34" charset="0"/>
                <a:cs typeface="Calibri" pitchFamily="34" charset="0"/>
              </a:rPr>
              <a:t>Region</a:t>
            </a:r>
            <a:r>
              <a:rPr lang="it-IT" altLang="it-IT" sz="3600" b="1" dirty="0" smtClean="0">
                <a:solidFill>
                  <a:srgbClr val="0000CC"/>
                </a:solidFill>
                <a:latin typeface="Calibri" pitchFamily="34" charset="0"/>
                <a:cs typeface="Calibri" pitchFamily="34" charset="0"/>
              </a:rPr>
              <a:t> of </a:t>
            </a:r>
            <a:r>
              <a:rPr lang="it-IT" altLang="it-IT" sz="3600" b="1" dirty="0" err="1" smtClean="0">
                <a:solidFill>
                  <a:srgbClr val="0000CC"/>
                </a:solidFill>
                <a:latin typeface="Calibri" pitchFamily="34" charset="0"/>
                <a:cs typeface="Calibri" pitchFamily="34" charset="0"/>
              </a:rPr>
              <a:t>Tuscany</a:t>
            </a:r>
            <a:r>
              <a:rPr lang="it-IT" altLang="it-IT" sz="4000" dirty="0">
                <a:solidFill>
                  <a:srgbClr val="0000CC"/>
                </a:solidFill>
                <a:latin typeface="Calibri" pitchFamily="34" charset="0"/>
                <a:cs typeface="Calibri" pitchFamily="34" charset="0"/>
              </a:rPr>
              <a:t/>
            </a:r>
            <a:br>
              <a:rPr lang="it-IT" altLang="it-IT" sz="4000" dirty="0">
                <a:solidFill>
                  <a:srgbClr val="0000CC"/>
                </a:solidFill>
                <a:latin typeface="Calibri" pitchFamily="34" charset="0"/>
                <a:cs typeface="Calibri" pitchFamily="34" charset="0"/>
              </a:rPr>
            </a:br>
            <a:r>
              <a:rPr lang="it-IT" altLang="it-IT" sz="2400" b="1" dirty="0">
                <a:solidFill>
                  <a:srgbClr val="0000CC"/>
                </a:solidFill>
                <a:latin typeface="Calibri" pitchFamily="34" charset="0"/>
                <a:cs typeface="Calibri" pitchFamily="34" charset="0"/>
              </a:rPr>
              <a:t>Decreto dirigenziale n. 38 DEL 19.3.2019</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1738085"/>
            <a:ext cx="3511548" cy="4608512"/>
          </a:xfrm>
          <a:prstGeom prst="rect">
            <a:avLst/>
          </a:prstGeom>
          <a:solidFill>
            <a:schemeClr val="tx1"/>
          </a:solidFill>
          <a:ln w="9525">
            <a:solidFill>
              <a:schemeClr val="tx1"/>
            </a:solidFill>
            <a:miter lim="800000"/>
            <a:headEnd/>
            <a:tailEnd/>
          </a:ln>
        </p:spPr>
      </p:pic>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286" y="1738085"/>
            <a:ext cx="3487122" cy="4608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Rettangolo 3"/>
          <p:cNvSpPr>
            <a:spLocks noChangeArrowheads="1"/>
          </p:cNvSpPr>
          <p:nvPr/>
        </p:nvSpPr>
        <p:spPr bwMode="auto">
          <a:xfrm>
            <a:off x="539553" y="6381753"/>
            <a:ext cx="8136135" cy="461665"/>
          </a:xfrm>
          <a:prstGeom prst="rect">
            <a:avLst/>
          </a:prstGeom>
          <a:solidFill>
            <a:schemeClr val="bg1"/>
          </a:solidFill>
          <a:ln>
            <a:noFill/>
          </a:ln>
        </p:spPr>
        <p:txBody>
          <a:bodyPr wrap="square">
            <a:spAutoFit/>
          </a:bodyPr>
          <a:lstStyle/>
          <a:p>
            <a:endParaRPr lang="it-IT" altLang="it-IT" sz="2400" b="1"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156597"/>
            <a:ext cx="1296144" cy="51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7" descr="C:\Users\Dr. Rossi\Pictures\nuovo_logo_quadrato RT.jpg"/>
          <p:cNvPicPr>
            <a:picLocks noChangeAspect="1" noChangeArrowheads="1"/>
          </p:cNvPicPr>
          <p:nvPr/>
        </p:nvPicPr>
        <p:blipFill>
          <a:blip r:embed="rId5" cstate="print"/>
          <a:srcRect/>
          <a:stretch>
            <a:fillRect/>
          </a:stretch>
        </p:blipFill>
        <p:spPr bwMode="auto">
          <a:xfrm>
            <a:off x="323526" y="140862"/>
            <a:ext cx="1368000" cy="530727"/>
          </a:xfrm>
          <a:prstGeom prst="rect">
            <a:avLst/>
          </a:prstGeom>
          <a:noFill/>
          <a:ln w="9525">
            <a:noFill/>
            <a:miter lim="800000"/>
            <a:headEnd/>
            <a:tailEnd/>
          </a:ln>
        </p:spPr>
      </p:pic>
    </p:spTree>
    <p:extLst>
      <p:ext uri="{BB962C8B-B14F-4D97-AF65-F5344CB8AC3E}">
        <p14:creationId xmlns:p14="http://schemas.microsoft.com/office/powerpoint/2010/main" val="124345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266111" y="694185"/>
            <a:ext cx="8626370" cy="1162050"/>
          </a:xfrm>
          <a:solidFill>
            <a:schemeClr val="bg1"/>
          </a:solidFill>
          <a:ln>
            <a:noFill/>
            <a:round/>
            <a:headEnd/>
            <a:tailEnd/>
          </a:ln>
        </p:spPr>
        <p:txBody>
          <a:bodyPr>
            <a:normAutofit fontScale="90000"/>
          </a:bodyPr>
          <a:lstStyle/>
          <a:p>
            <a:r>
              <a:rPr lang="it-IT" altLang="it-IT" sz="3200" b="1" dirty="0">
                <a:solidFill>
                  <a:srgbClr val="0000CC"/>
                </a:solidFill>
                <a:latin typeface="Calibri" pitchFamily="34" charset="0"/>
                <a:cs typeface="Calibri" pitchFamily="34" charset="0"/>
              </a:rPr>
              <a:t>PDTA* </a:t>
            </a:r>
            <a:r>
              <a:rPr lang="it-IT" altLang="it-IT" sz="3200" b="1" dirty="0" err="1">
                <a:solidFill>
                  <a:srgbClr val="0000CC"/>
                </a:solidFill>
                <a:latin typeface="Calibri" pitchFamily="34" charset="0"/>
                <a:cs typeface="Calibri" pitchFamily="34" charset="0"/>
              </a:rPr>
              <a:t>Breast</a:t>
            </a:r>
            <a:r>
              <a:rPr lang="it-IT" altLang="it-IT" sz="3200" b="1" dirty="0">
                <a:solidFill>
                  <a:srgbClr val="0000CC"/>
                </a:solidFill>
                <a:latin typeface="Calibri" pitchFamily="34" charset="0"/>
                <a:cs typeface="Calibri" pitchFamily="34" charset="0"/>
              </a:rPr>
              <a:t> </a:t>
            </a:r>
            <a:r>
              <a:rPr lang="it-IT" altLang="it-IT" sz="3200" b="1" dirty="0" err="1">
                <a:solidFill>
                  <a:srgbClr val="0000CC"/>
                </a:solidFill>
                <a:latin typeface="Calibri" pitchFamily="34" charset="0"/>
                <a:cs typeface="Calibri" pitchFamily="34" charset="0"/>
              </a:rPr>
              <a:t>cancer</a:t>
            </a:r>
            <a:r>
              <a:rPr lang="it-IT" altLang="it-IT" sz="3200" b="1" dirty="0">
                <a:solidFill>
                  <a:srgbClr val="0000CC"/>
                </a:solidFill>
                <a:latin typeface="Calibri" pitchFamily="34" charset="0"/>
                <a:cs typeface="Calibri" pitchFamily="34" charset="0"/>
              </a:rPr>
              <a:t> </a:t>
            </a:r>
            <a:r>
              <a:rPr lang="it-IT" altLang="it-IT" sz="3200" b="1" dirty="0" smtClean="0">
                <a:solidFill>
                  <a:srgbClr val="0000CC"/>
                </a:solidFill>
                <a:latin typeface="Calibri" pitchFamily="34" charset="0"/>
                <a:cs typeface="Calibri" pitchFamily="34" charset="0"/>
              </a:rPr>
              <a:t>(</a:t>
            </a:r>
            <a:r>
              <a:rPr lang="it-IT" altLang="it-IT" sz="3200" b="1" dirty="0" err="1" smtClean="0">
                <a:solidFill>
                  <a:srgbClr val="0000CC"/>
                </a:solidFill>
                <a:latin typeface="Calibri" pitchFamily="34" charset="0"/>
                <a:cs typeface="Calibri" pitchFamily="34" charset="0"/>
              </a:rPr>
              <a:t>Final</a:t>
            </a:r>
            <a:r>
              <a:rPr lang="it-IT" altLang="it-IT" sz="3200" b="1" dirty="0" smtClean="0">
                <a:solidFill>
                  <a:srgbClr val="0000CC"/>
                </a:solidFill>
                <a:latin typeface="Calibri" pitchFamily="34" charset="0"/>
                <a:cs typeface="Calibri" pitchFamily="34" charset="0"/>
              </a:rPr>
              <a:t> </a:t>
            </a:r>
            <a:r>
              <a:rPr lang="it-IT" altLang="it-IT" sz="3200" b="1" dirty="0" err="1" smtClean="0">
                <a:solidFill>
                  <a:srgbClr val="0000CC"/>
                </a:solidFill>
                <a:latin typeface="Calibri" pitchFamily="34" charset="0"/>
                <a:cs typeface="Calibri" pitchFamily="34" charset="0"/>
              </a:rPr>
              <a:t>version</a:t>
            </a:r>
            <a:r>
              <a:rPr lang="it-IT" altLang="it-IT" sz="3200" b="1" dirty="0" smtClean="0">
                <a:solidFill>
                  <a:srgbClr val="0000CC"/>
                </a:solidFill>
                <a:latin typeface="Calibri" pitchFamily="34" charset="0"/>
                <a:cs typeface="Calibri" pitchFamily="34" charset="0"/>
              </a:rPr>
              <a:t>) – </a:t>
            </a:r>
            <a:r>
              <a:rPr lang="it-IT" altLang="it-IT" sz="3200" b="1" dirty="0" err="1">
                <a:solidFill>
                  <a:srgbClr val="0000CC"/>
                </a:solidFill>
                <a:latin typeface="Calibri" pitchFamily="34" charset="0"/>
                <a:cs typeface="Calibri" pitchFamily="34" charset="0"/>
              </a:rPr>
              <a:t>Tuscany</a:t>
            </a:r>
            <a:r>
              <a:rPr lang="it-IT" altLang="it-IT" sz="3200" b="1" dirty="0" err="1" smtClean="0">
                <a:solidFill>
                  <a:srgbClr val="0000CC"/>
                </a:solidFill>
                <a:latin typeface="Calibri" pitchFamily="34" charset="0"/>
                <a:cs typeface="Calibri" pitchFamily="34" charset="0"/>
              </a:rPr>
              <a:t>Region</a:t>
            </a:r>
            <a:r>
              <a:rPr lang="it-IT" altLang="it-IT" sz="3200" b="1" dirty="0" smtClean="0">
                <a:solidFill>
                  <a:srgbClr val="0000CC"/>
                </a:solidFill>
                <a:latin typeface="Calibri" pitchFamily="34" charset="0"/>
                <a:cs typeface="Calibri" pitchFamily="34" charset="0"/>
              </a:rPr>
              <a:t> </a:t>
            </a:r>
            <a:br>
              <a:rPr lang="it-IT" altLang="it-IT" sz="3200" b="1" dirty="0" smtClean="0">
                <a:solidFill>
                  <a:srgbClr val="0000CC"/>
                </a:solidFill>
                <a:latin typeface="Calibri" pitchFamily="34" charset="0"/>
                <a:cs typeface="Calibri" pitchFamily="34" charset="0"/>
              </a:rPr>
            </a:br>
            <a:r>
              <a:rPr lang="it-IT" altLang="it-IT" sz="2200" b="1" dirty="0" smtClean="0">
                <a:solidFill>
                  <a:srgbClr val="0000CC"/>
                </a:solidFill>
                <a:latin typeface="Calibri" pitchFamily="34" charset="0"/>
                <a:cs typeface="Calibri" pitchFamily="34" charset="0"/>
              </a:rPr>
              <a:t>DECRETO </a:t>
            </a:r>
            <a:r>
              <a:rPr lang="it-IT" altLang="it-IT" sz="2200" b="1" dirty="0">
                <a:solidFill>
                  <a:srgbClr val="0000CC"/>
                </a:solidFill>
                <a:latin typeface="Calibri" pitchFamily="34" charset="0"/>
                <a:cs typeface="Calibri" pitchFamily="34" charset="0"/>
              </a:rPr>
              <a:t>DIRIGENZIALE n.2986/2021</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903" y="1916832"/>
            <a:ext cx="3600971" cy="4608512"/>
          </a:xfrm>
          <a:prstGeom prst="rect">
            <a:avLst/>
          </a:prstGeom>
          <a:solidFill>
            <a:schemeClr val="tx1"/>
          </a:solidFill>
          <a:ln w="9525">
            <a:solidFill>
              <a:schemeClr val="tx1"/>
            </a:solidFill>
            <a:miter lim="800000"/>
            <a:headEnd/>
            <a:tailEnd/>
          </a:ln>
        </p:spPr>
      </p:pic>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442" y="1916832"/>
            <a:ext cx="3515982" cy="46003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156697"/>
            <a:ext cx="12241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7" descr="C:\Users\Dr. Rossi\Pictures\nuovo_logo_quadrato RT.jpg"/>
          <p:cNvPicPr>
            <a:picLocks noChangeAspect="1" noChangeArrowheads="1"/>
          </p:cNvPicPr>
          <p:nvPr/>
        </p:nvPicPr>
        <p:blipFill>
          <a:blip r:embed="rId5" cstate="print"/>
          <a:srcRect/>
          <a:stretch>
            <a:fillRect/>
          </a:stretch>
        </p:blipFill>
        <p:spPr bwMode="auto">
          <a:xfrm>
            <a:off x="266110" y="156703"/>
            <a:ext cx="1368000" cy="530727"/>
          </a:xfrm>
          <a:prstGeom prst="rect">
            <a:avLst/>
          </a:prstGeom>
          <a:noFill/>
          <a:ln w="9525">
            <a:noFill/>
            <a:miter lim="800000"/>
            <a:headEnd/>
            <a:tailEnd/>
          </a:ln>
        </p:spPr>
      </p:pic>
    </p:spTree>
    <p:extLst>
      <p:ext uri="{BB962C8B-B14F-4D97-AF65-F5344CB8AC3E}">
        <p14:creationId xmlns:p14="http://schemas.microsoft.com/office/powerpoint/2010/main" val="86140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60648"/>
            <a:ext cx="8712968" cy="6480720"/>
          </a:xfrm>
        </p:spPr>
        <p:txBody>
          <a:bodyPr>
            <a:normAutofit fontScale="77500" lnSpcReduction="20000"/>
          </a:bodyPr>
          <a:lstStyle/>
          <a:p>
            <a:pPr marL="0" indent="0">
              <a:buNone/>
            </a:pPr>
            <a:r>
              <a:rPr lang="en-US" b="1" dirty="0">
                <a:solidFill>
                  <a:srgbClr val="0000CC"/>
                </a:solidFill>
              </a:rPr>
              <a:t>First oncological </a:t>
            </a:r>
            <a:r>
              <a:rPr lang="en-US" b="1" dirty="0" smtClean="0">
                <a:solidFill>
                  <a:srgbClr val="0000CC"/>
                </a:solidFill>
              </a:rPr>
              <a:t>examination</a:t>
            </a:r>
          </a:p>
          <a:p>
            <a:r>
              <a:rPr lang="en-US" dirty="0" smtClean="0"/>
              <a:t>This </a:t>
            </a:r>
            <a:r>
              <a:rPr lang="en-US" dirty="0"/>
              <a:t>is scheduled directly at the GOM, preferably within a week of the multidisciplinary discussion. The patient is presented with the treatment proposal formulated at the GOM, </a:t>
            </a:r>
            <a:r>
              <a:rPr lang="en-US" b="1" dirty="0">
                <a:solidFill>
                  <a:srgbClr val="0000CC"/>
                </a:solidFill>
              </a:rPr>
              <a:t>which also includes the use of integrative complementary medicine to treat the adverse effects of chemotherapy such as nausea, vomiting and asthenia</a:t>
            </a:r>
            <a:r>
              <a:rPr lang="en-US" b="1" dirty="0" smtClean="0">
                <a:solidFill>
                  <a:srgbClr val="0000CC"/>
                </a:solidFill>
              </a:rPr>
              <a:t>.</a:t>
            </a:r>
          </a:p>
          <a:p>
            <a:pPr marL="0" indent="0">
              <a:buNone/>
            </a:pPr>
            <a:endParaRPr lang="en-US" sz="1300" b="1" dirty="0" smtClean="0">
              <a:solidFill>
                <a:srgbClr val="0000CC"/>
              </a:solidFill>
            </a:endParaRPr>
          </a:p>
          <a:p>
            <a:pPr marL="0" indent="0">
              <a:buNone/>
            </a:pPr>
            <a:r>
              <a:rPr lang="en-US" b="1" dirty="0" smtClean="0">
                <a:solidFill>
                  <a:srgbClr val="0000CC"/>
                </a:solidFill>
              </a:rPr>
              <a:t>The </a:t>
            </a:r>
            <a:r>
              <a:rPr lang="en-US" b="1" dirty="0">
                <a:solidFill>
                  <a:srgbClr val="0000CC"/>
                </a:solidFill>
              </a:rPr>
              <a:t>Multidisciplinary Oncology Group (MOG)</a:t>
            </a:r>
            <a:endParaRPr lang="it-IT" b="1" dirty="0">
              <a:solidFill>
                <a:srgbClr val="0000CC"/>
              </a:solidFill>
            </a:endParaRPr>
          </a:p>
          <a:p>
            <a:r>
              <a:rPr lang="en-US" dirty="0" smtClean="0"/>
              <a:t>These professionals, depending on the patients’ needs, must be supported by other professionals such as: plastic surgeon, psycho-oncologist, geneticist, nuclear doctor, physiotherapist, </a:t>
            </a:r>
            <a:r>
              <a:rPr lang="en-US" b="1" dirty="0" smtClean="0">
                <a:solidFill>
                  <a:srgbClr val="0000CC"/>
                </a:solidFill>
              </a:rPr>
              <a:t>integrative medicine doctor (acupuncturist, phytotherapist, homeopath),</a:t>
            </a:r>
            <a:r>
              <a:rPr lang="en-US" dirty="0" smtClean="0">
                <a:solidFill>
                  <a:srgbClr val="0000CC"/>
                </a:solidFill>
              </a:rPr>
              <a:t> </a:t>
            </a:r>
            <a:r>
              <a:rPr lang="en-US" dirty="0" smtClean="0"/>
              <a:t>etc</a:t>
            </a:r>
            <a:r>
              <a:rPr lang="en-US" dirty="0"/>
              <a:t>. </a:t>
            </a:r>
            <a:endParaRPr lang="en-US" dirty="0" smtClean="0"/>
          </a:p>
          <a:p>
            <a:pPr marL="0" indent="0">
              <a:buNone/>
            </a:pPr>
            <a:endParaRPr lang="en-US" sz="1300" dirty="0" smtClean="0"/>
          </a:p>
          <a:p>
            <a:pPr marL="0" indent="0">
              <a:buNone/>
            </a:pPr>
            <a:r>
              <a:rPr lang="en-US" b="1" dirty="0" smtClean="0">
                <a:solidFill>
                  <a:srgbClr val="0000CC"/>
                </a:solidFill>
              </a:rPr>
              <a:t>Access </a:t>
            </a:r>
            <a:r>
              <a:rPr lang="en-US" b="1" dirty="0">
                <a:solidFill>
                  <a:srgbClr val="0000CC"/>
                </a:solidFill>
              </a:rPr>
              <a:t>to the Radiotherapy </a:t>
            </a:r>
            <a:r>
              <a:rPr lang="en-US" b="1" dirty="0" smtClean="0">
                <a:solidFill>
                  <a:srgbClr val="0000CC"/>
                </a:solidFill>
              </a:rPr>
              <a:t>Centre</a:t>
            </a:r>
          </a:p>
          <a:p>
            <a:r>
              <a:rPr lang="en-US" dirty="0" smtClean="0"/>
              <a:t>The </a:t>
            </a:r>
            <a:r>
              <a:rPr lang="en-US" dirty="0"/>
              <a:t>personalized treatment plan will also take into account the </a:t>
            </a:r>
            <a:r>
              <a:rPr lang="en-US" b="1" dirty="0">
                <a:solidFill>
                  <a:srgbClr val="0000CC"/>
                </a:solidFill>
              </a:rPr>
              <a:t>use of integrative medicine treatment to control the adverse effects of radiotherapy such as </a:t>
            </a:r>
            <a:r>
              <a:rPr lang="en-US" b="1" dirty="0" err="1">
                <a:solidFill>
                  <a:srgbClr val="0000CC"/>
                </a:solidFill>
              </a:rPr>
              <a:t>mucositis</a:t>
            </a:r>
            <a:r>
              <a:rPr lang="en-US" b="1" dirty="0">
                <a:solidFill>
                  <a:srgbClr val="0000CC"/>
                </a:solidFill>
              </a:rPr>
              <a:t>, </a:t>
            </a:r>
            <a:r>
              <a:rPr lang="en-US" b="1" dirty="0" err="1">
                <a:solidFill>
                  <a:srgbClr val="0000CC"/>
                </a:solidFill>
              </a:rPr>
              <a:t>xerostomia</a:t>
            </a:r>
            <a:r>
              <a:rPr lang="en-US" b="1" dirty="0">
                <a:solidFill>
                  <a:srgbClr val="0000CC"/>
                </a:solidFill>
              </a:rPr>
              <a:t> and </a:t>
            </a:r>
            <a:r>
              <a:rPr lang="en-US" b="1" dirty="0" err="1">
                <a:solidFill>
                  <a:srgbClr val="0000CC"/>
                </a:solidFill>
              </a:rPr>
              <a:t>radiodermatitis</a:t>
            </a:r>
            <a:r>
              <a:rPr lang="en-US" dirty="0"/>
              <a:t>.</a:t>
            </a:r>
            <a:endParaRPr lang="it-IT" dirty="0"/>
          </a:p>
          <a:p>
            <a:pPr marL="0" indent="0">
              <a:buNone/>
            </a:pPr>
            <a:endParaRPr lang="it-IT" dirty="0"/>
          </a:p>
        </p:txBody>
      </p:sp>
    </p:spTree>
    <p:extLst>
      <p:ext uri="{BB962C8B-B14F-4D97-AF65-F5344CB8AC3E}">
        <p14:creationId xmlns:p14="http://schemas.microsoft.com/office/powerpoint/2010/main" val="330299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6192688"/>
          </a:xfrm>
        </p:spPr>
        <p:txBody>
          <a:bodyPr>
            <a:normAutofit fontScale="85000" lnSpcReduction="20000"/>
          </a:bodyPr>
          <a:lstStyle/>
          <a:p>
            <a:pPr marL="0" indent="0">
              <a:buNone/>
            </a:pPr>
            <a:r>
              <a:rPr lang="en-US" b="1" dirty="0" smtClean="0">
                <a:solidFill>
                  <a:srgbClr val="0000CC"/>
                </a:solidFill>
              </a:rPr>
              <a:t>INTEGRATIVE MEDICINE VISIT</a:t>
            </a:r>
          </a:p>
          <a:p>
            <a:r>
              <a:rPr lang="en-US" dirty="0" smtClean="0"/>
              <a:t>Integrative medicine visit: after the choice of treatment by the GOM, </a:t>
            </a:r>
            <a:r>
              <a:rPr lang="en-US" b="1" dirty="0" smtClean="0">
                <a:solidFill>
                  <a:srgbClr val="0000CC"/>
                </a:solidFill>
              </a:rPr>
              <a:t>the patient is referred to acupuncture, phytotherapy and homeopathy facilities based on the possible side effects of the treatment, taking into account the patient's liking and according to the regional guidelines on integrative medicine in cancer care</a:t>
            </a:r>
            <a:r>
              <a:rPr lang="en-US" dirty="0" smtClean="0"/>
              <a:t>. (Page 47)</a:t>
            </a:r>
          </a:p>
          <a:p>
            <a:endParaRPr lang="en-US" sz="1200" b="1" dirty="0" smtClean="0"/>
          </a:p>
          <a:p>
            <a:pPr marL="0" indent="0">
              <a:buNone/>
            </a:pPr>
            <a:r>
              <a:rPr lang="en-US" b="1" dirty="0" smtClean="0">
                <a:solidFill>
                  <a:srgbClr val="0000CC"/>
                </a:solidFill>
              </a:rPr>
              <a:t>FURTHER </a:t>
            </a:r>
            <a:r>
              <a:rPr lang="en-US" b="1" dirty="0">
                <a:solidFill>
                  <a:srgbClr val="0000CC"/>
                </a:solidFill>
              </a:rPr>
              <a:t>SUPPORT PATHWAYS </a:t>
            </a:r>
            <a:r>
              <a:rPr lang="en-US" b="1" dirty="0" smtClean="0">
                <a:solidFill>
                  <a:srgbClr val="0000CC"/>
                </a:solidFill>
              </a:rPr>
              <a:t>FOR </a:t>
            </a:r>
            <a:r>
              <a:rPr lang="en-US" b="1" dirty="0">
                <a:solidFill>
                  <a:srgbClr val="0000CC"/>
                </a:solidFill>
              </a:rPr>
              <a:t>PATIENTS WITH BREAST </a:t>
            </a:r>
            <a:r>
              <a:rPr lang="en-US" b="1" dirty="0" smtClean="0">
                <a:solidFill>
                  <a:srgbClr val="0000CC"/>
                </a:solidFill>
              </a:rPr>
              <a:t>CANCER</a:t>
            </a:r>
          </a:p>
          <a:p>
            <a:r>
              <a:rPr lang="en-US" dirty="0"/>
              <a:t>If the assessment shows signs/symptoms indicative of psychopathological distress requiring drug therapy, the clinician must inform the medical team, </a:t>
            </a:r>
            <a:r>
              <a:rPr lang="en-US" dirty="0" smtClean="0"/>
              <a:t>…… </a:t>
            </a:r>
            <a:r>
              <a:rPr lang="en-US" b="1" dirty="0" smtClean="0">
                <a:solidFill>
                  <a:srgbClr val="0000CC"/>
                </a:solidFill>
              </a:rPr>
              <a:t>It </a:t>
            </a:r>
            <a:r>
              <a:rPr lang="en-US" b="1" dirty="0">
                <a:solidFill>
                  <a:srgbClr val="0000CC"/>
                </a:solidFill>
              </a:rPr>
              <a:t>may also refer the patient to integrative medicine clinics for the treatment of mild mood and sleep disorders</a:t>
            </a:r>
            <a:r>
              <a:rPr lang="en-US" b="1" dirty="0"/>
              <a:t>.</a:t>
            </a:r>
            <a:r>
              <a:rPr lang="en-US" dirty="0"/>
              <a:t> (pp. 54-55)</a:t>
            </a:r>
            <a:endParaRPr lang="it-IT" dirty="0"/>
          </a:p>
          <a:p>
            <a:endParaRPr lang="it-IT" dirty="0"/>
          </a:p>
        </p:txBody>
      </p:sp>
    </p:spTree>
    <p:extLst>
      <p:ext uri="{BB962C8B-B14F-4D97-AF65-F5344CB8AC3E}">
        <p14:creationId xmlns:p14="http://schemas.microsoft.com/office/powerpoint/2010/main" val="3287411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7" descr="C:\Users\Dr. Rossi\Pictures\nuovo_logo_quadrato 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58915"/>
            <a:ext cx="1512000" cy="58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283435"/>
            <a:ext cx="1116000" cy="53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45654"/>
            <a:ext cx="3779094" cy="46751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2429099" y="136819"/>
            <a:ext cx="4572000" cy="830997"/>
          </a:xfrm>
          <a:prstGeom prst="rect">
            <a:avLst/>
          </a:prstGeom>
        </p:spPr>
        <p:txBody>
          <a:bodyPr>
            <a:spAutoFit/>
          </a:bodyPr>
          <a:lstStyle/>
          <a:p>
            <a:pPr algn="ctr"/>
            <a:r>
              <a:rPr lang="it-IT" sz="2400" b="1" dirty="0"/>
              <a:t>Decreto dirigenziale </a:t>
            </a:r>
            <a:br>
              <a:rPr lang="it-IT" sz="2400" b="1" dirty="0"/>
            </a:br>
            <a:r>
              <a:rPr lang="it-IT" sz="2400" b="1" dirty="0"/>
              <a:t>n. 19664 del 11.11.2021</a:t>
            </a:r>
            <a:endParaRPr lang="it-IT" sz="2400" dirty="0"/>
          </a:p>
        </p:txBody>
      </p:sp>
      <p:sp>
        <p:nvSpPr>
          <p:cNvPr id="8" name="Rettangolo 7"/>
          <p:cNvSpPr/>
          <p:nvPr/>
        </p:nvSpPr>
        <p:spPr>
          <a:xfrm>
            <a:off x="539552" y="845724"/>
            <a:ext cx="8136904" cy="954107"/>
          </a:xfrm>
          <a:prstGeom prst="rect">
            <a:avLst/>
          </a:prstGeom>
        </p:spPr>
        <p:txBody>
          <a:bodyPr wrap="square">
            <a:spAutoFit/>
          </a:bodyPr>
          <a:lstStyle/>
          <a:p>
            <a:pPr algn="ctr"/>
            <a:r>
              <a:rPr lang="en-US" sz="2800" b="1" dirty="0">
                <a:solidFill>
                  <a:srgbClr val="0000CC"/>
                </a:solidFill>
              </a:rPr>
              <a:t>Diagnostic, therapeutic and care pathways</a:t>
            </a:r>
          </a:p>
          <a:p>
            <a:pPr algn="ctr"/>
            <a:r>
              <a:rPr lang="en-US" sz="2800" b="1" dirty="0">
                <a:solidFill>
                  <a:srgbClr val="0000CC"/>
                </a:solidFill>
              </a:rPr>
              <a:t>PDTA - Integrated medicine for cancer patients</a:t>
            </a:r>
            <a:endParaRPr lang="it-IT" sz="2800" dirty="0">
              <a:solidFill>
                <a:srgbClr val="0000CC"/>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004" y="1946592"/>
            <a:ext cx="4248348" cy="479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03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TotalTime>
  <Words>974</Words>
  <Application>Microsoft Office PowerPoint</Application>
  <PresentationFormat>Presentazione su schermo (4:3)</PresentationFormat>
  <Paragraphs>76</Paragraphs>
  <Slides>23</Slides>
  <Notes>2</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23</vt:i4>
      </vt:variant>
    </vt:vector>
  </HeadingPairs>
  <TitlesOfParts>
    <vt:vector size="25" baseType="lpstr">
      <vt:lpstr>Tema di Office</vt:lpstr>
      <vt:lpstr>Documento</vt:lpstr>
      <vt:lpstr>Presentazione standard di PowerPoint</vt:lpstr>
      <vt:lpstr>Use of Complementary medicine  by cancer patients: Epidemiological Data</vt:lpstr>
      <vt:lpstr>Presentazione standard di PowerPoint</vt:lpstr>
      <vt:lpstr>Regional Diagnostic, therapeutic and care pathways (PDTA) Complementary medicine in the PDTA - Breast cancer  PDTA - Integrated oncology</vt:lpstr>
      <vt:lpstr>PDTA* Breast cancer – Region of Tuscany Decreto dirigenziale n. 38 DEL 19.3.2019</vt:lpstr>
      <vt:lpstr>PDTA* Breast cancer (Final version) – TuscanyRegion  DECRETO DIRIGENZIALE n.2986/2021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Una vetrina di buone pratiche sul  cancro presentata alla Commissione e al  Parlamento Europeo dai membri di EUREGHA </vt:lpstr>
      <vt:lpstr>Integrazione del nuovo gruppo di lavoro  regionale di oncologia integrata (nota ISPRO del 29.3.22)</vt:lpstr>
      <vt:lpstr>Presentazione standard di PowerPoint</vt:lpstr>
      <vt:lpstr>Presentazione standard di PowerPoint</vt:lpstr>
      <vt:lpstr>Presentazione standard di PowerPoint</vt:lpstr>
      <vt:lpstr>«Medicina integrata» n. 2 Aprile 2022 Tecniche Nuove Edizioni, Milano</vt:lpstr>
      <vt:lpstr>Integrative oncology clinics of the AUSL Tuscany North West</vt:lpstr>
      <vt:lpstr>Presentazione standard di PowerPoint</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Oncologia integrata in Toscana Recenti sviluppi (2019-2022)</dc:title>
  <dc:creator>e.rossi</dc:creator>
  <cp:lastModifiedBy>e.rossi</cp:lastModifiedBy>
  <cp:revision>63</cp:revision>
  <dcterms:created xsi:type="dcterms:W3CDTF">2022-04-04T05:21:04Z</dcterms:created>
  <dcterms:modified xsi:type="dcterms:W3CDTF">2022-06-23T06:30:35Z</dcterms:modified>
</cp:coreProperties>
</file>